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FF6756-7D49-4984-9FF6-3BC04885E24F}" type="datetimeFigureOut">
              <a:rPr lang="en-US" smtClean="0"/>
              <a:pPr/>
              <a:t>12/3/2019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515BA820-042A-4DFB-B989-E8BE08B0B87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6EBF1F-6B9E-4968-BB60-433D595CFADB}" type="datetimeFigureOut">
              <a:rPr lang="en-US" smtClean="0"/>
              <a:pPr/>
              <a:t>12/3/2019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5C5209FC-8FBD-4117-BFEF-2BAB6DA0EC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5C5209FC-8FBD-4117-BFEF-2BAB6DA0ECB6}"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F7A897C-E559-46B1-BDC1-7E27D9410165}" type="datetimeFigureOut">
              <a:rPr lang="en-US" smtClean="0"/>
              <a:pPr/>
              <a:t>12/3/2019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7D5944C-8658-416C-9368-8465B99E3DE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A897C-E559-46B1-BDC1-7E27D941016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A897C-E559-46B1-BDC1-7E27D941016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lgn="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0" y="1143000"/>
            <a:ext cx="9144000" cy="5715000"/>
          </a:xfrm>
        </p:spPr>
        <p:txBody>
          <a:bodyPr/>
          <a:lstStyle>
            <a:lvl1pPr>
              <a:buClr>
                <a:schemeClr val="accent6">
                  <a:lumMod val="50000"/>
                </a:schemeClr>
              </a:buClr>
              <a:buFont typeface="Wingdings" pitchFamily="2" charset="2"/>
              <a:buChar char="v"/>
              <a:defRPr>
                <a:solidFill>
                  <a:schemeClr val="accent6">
                    <a:lumMod val="50000"/>
                  </a:schemeClr>
                </a:solidFill>
              </a:defRPr>
            </a:lvl1pPr>
            <a:lvl2pPr>
              <a:buClr>
                <a:schemeClr val="accent6">
                  <a:lumMod val="50000"/>
                </a:schemeClr>
              </a:buClr>
              <a:buFont typeface="Wingdings" pitchFamily="2" charset="2"/>
              <a:buChar char="v"/>
              <a:defRPr>
                <a:solidFill>
                  <a:schemeClr val="accent6">
                    <a:lumMod val="50000"/>
                  </a:schemeClr>
                </a:solidFill>
              </a:defRPr>
            </a:lvl2pPr>
            <a:lvl3pPr>
              <a:buClr>
                <a:schemeClr val="accent6">
                  <a:lumMod val="50000"/>
                </a:schemeClr>
              </a:buClr>
              <a:buFont typeface="Wingdings" pitchFamily="2" charset="2"/>
              <a:buChar char="v"/>
              <a:defRPr>
                <a:solidFill>
                  <a:schemeClr val="accent6">
                    <a:lumMod val="50000"/>
                  </a:schemeClr>
                </a:solidFill>
              </a:defRPr>
            </a:lvl3pPr>
            <a:lvl4pPr>
              <a:buClr>
                <a:schemeClr val="accent6">
                  <a:lumMod val="50000"/>
                </a:schemeClr>
              </a:buClr>
              <a:buFont typeface="Wingdings" pitchFamily="2" charset="2"/>
              <a:buChar char="v"/>
              <a:defRPr>
                <a:solidFill>
                  <a:schemeClr val="accent6">
                    <a:lumMod val="50000"/>
                  </a:schemeClr>
                </a:solidFill>
              </a:defRPr>
            </a:lvl4pPr>
            <a:lvl5pPr>
              <a:buClr>
                <a:schemeClr val="accent6">
                  <a:lumMod val="50000"/>
                </a:schemeClr>
              </a:buClr>
              <a:buFont typeface="Wingdings" pitchFamily="2" charset="2"/>
              <a:buChar char="v"/>
              <a:defRPr>
                <a:solidFill>
                  <a:schemeClr val="accent6">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BF7A897C-E559-46B1-BDC1-7E27D941016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A897C-E559-46B1-BDC1-7E27D941016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5944C-8658-416C-9368-8465B99E3DE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A897C-E559-46B1-BDC1-7E27D9410165}"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7A897C-E559-46B1-BDC1-7E27D9410165}"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F7A897C-E559-46B1-BDC1-7E27D9410165}" type="datetimeFigureOut">
              <a:rPr lang="en-US" smtClean="0"/>
              <a:pPr/>
              <a:t>12/3/2019</a:t>
            </a:fld>
            <a:endParaRPr lang="en-US"/>
          </a:p>
        </p:txBody>
      </p:sp>
      <p:sp>
        <p:nvSpPr>
          <p:cNvPr id="8" name="Slide Number Placeholder 7"/>
          <p:cNvSpPr>
            <a:spLocks noGrp="1"/>
          </p:cNvSpPr>
          <p:nvPr>
            <p:ph type="sldNum" sz="quarter" idx="11"/>
          </p:nvPr>
        </p:nvSpPr>
        <p:spPr/>
        <p:txBody>
          <a:bodyPr/>
          <a:lstStyle/>
          <a:p>
            <a:fld id="{77D5944C-8658-416C-9368-8465B99E3DE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A897C-E559-46B1-BDC1-7E27D9410165}"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A897C-E559-46B1-BDC1-7E27D9410165}"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77D5944C-8658-416C-9368-8465B99E3D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F7A897C-E559-46B1-BDC1-7E27D9410165}"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5944C-8658-416C-9368-8465B99E3D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F7A897C-E559-46B1-BDC1-7E27D9410165}" type="datetimeFigureOut">
              <a:rPr lang="en-US" smtClean="0"/>
              <a:pPr/>
              <a:t>12/3/2019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7D5944C-8658-416C-9368-8465B99E3DE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3050" y="1544812"/>
            <a:ext cx="8253750" cy="3941588"/>
          </a:xfrm>
        </p:spPr>
        <p:txBody>
          <a:bodyPr>
            <a:normAutofit/>
          </a:bodyPr>
          <a:lstStyle/>
          <a:p>
            <a:pPr algn="ctr"/>
            <a:r>
              <a:rPr lang="en-US" sz="4800" dirty="0" smtClean="0">
                <a:solidFill>
                  <a:schemeClr val="accent6">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UNIQUE REDEEMER</a:t>
            </a:r>
          </a:p>
          <a:p>
            <a:pPr algn="ctr"/>
            <a:r>
              <a:rPr lang="en-US" sz="2400" dirty="0" smtClean="0">
                <a:solidFill>
                  <a:schemeClr val="accent6">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p>
          <a:p>
            <a:pPr algn="ctr"/>
            <a:r>
              <a:rPr lang="en-US" sz="2400" dirty="0" smtClean="0">
                <a:solidFill>
                  <a:schemeClr val="accent6">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217-493-6151</a:t>
            </a:r>
          </a:p>
          <a:p>
            <a:pPr algn="ctr"/>
            <a:r>
              <a:rPr lang="en-US" sz="2400" dirty="0" smtClean="0">
                <a:solidFill>
                  <a:schemeClr val="accent6">
                    <a:lumMod val="50000"/>
                  </a:schemeClr>
                </a:solidFill>
                <a:latin typeface="Tahoma" pitchFamily="34" charset="0"/>
                <a:ea typeface="Tahoma" pitchFamily="34" charset="0"/>
                <a:cs typeface="Tahoma" pitchFamily="34" charset="0"/>
              </a:rPr>
              <a:t>jgower@guardingthetruth.org</a:t>
            </a:r>
          </a:p>
          <a:p>
            <a:pPr algn="ctr"/>
            <a:r>
              <a:rPr lang="en-US" sz="2400" dirty="0" smtClean="0">
                <a:solidFill>
                  <a:schemeClr val="accent6">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www.guardingthetruth.org</a:t>
            </a:r>
            <a:endParaRPr lang="en-US" sz="2400" dirty="0" smtClean="0">
              <a:solidFill>
                <a:schemeClr val="accent6">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ctr"/>
            <a:endParaRPr lang="en-US" sz="4000" dirty="0">
              <a:solidFill>
                <a:schemeClr val="bg1">
                  <a:lumMod val="95000"/>
                  <a:lumOff val="5000"/>
                </a:schemeClr>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ctr"/>
            <a:r>
              <a:rPr lang="en-US" sz="4800" dirty="0" smtClean="0">
                <a:solidFill>
                  <a:schemeClr val="accent6">
                    <a:lumMod val="50000"/>
                  </a:schemeClr>
                </a:solidFill>
                <a:latin typeface="Tahoma" pitchFamily="34" charset="0"/>
                <a:ea typeface="Tahoma" pitchFamily="34" charset="0"/>
                <a:cs typeface="Tahoma" pitchFamily="34" charset="0"/>
              </a:rPr>
              <a:t>GOD HAD A PLAN</a:t>
            </a:r>
            <a:endParaRPr lang="en-US" sz="48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400"/>
              </a:spcBef>
            </a:pPr>
            <a:r>
              <a:rPr lang="en-US" sz="2800" dirty="0" smtClean="0">
                <a:latin typeface="Tahoma" pitchFamily="34" charset="0"/>
                <a:ea typeface="Tahoma" pitchFamily="34" charset="0"/>
                <a:cs typeface="Tahoma" pitchFamily="34" charset="0"/>
              </a:rPr>
              <a:t>Begin in the Garden of Eden</a:t>
            </a:r>
          </a:p>
          <a:p>
            <a:pPr>
              <a:lnSpc>
                <a:spcPct val="90000"/>
              </a:lnSpc>
              <a:spcBef>
                <a:spcPts val="400"/>
              </a:spcBef>
              <a:buNone/>
            </a:pPr>
            <a:r>
              <a:rPr lang="en-US" sz="2800" dirty="0" smtClean="0">
                <a:latin typeface="Tahoma" pitchFamily="34" charset="0"/>
                <a:ea typeface="Tahoma" pitchFamily="34" charset="0"/>
                <a:cs typeface="Tahoma" pitchFamily="34" charset="0"/>
              </a:rPr>
              <a:t>    1.  God created: male and female in His image</a:t>
            </a:r>
          </a:p>
          <a:p>
            <a:pPr>
              <a:lnSpc>
                <a:spcPct val="90000"/>
              </a:lnSpc>
              <a:spcBef>
                <a:spcPts val="400"/>
              </a:spcBef>
              <a:buNone/>
            </a:pPr>
            <a:r>
              <a:rPr lang="en-US" sz="2800" dirty="0" smtClean="0">
                <a:latin typeface="Tahoma" pitchFamily="34" charset="0"/>
                <a:ea typeface="Tahoma" pitchFamily="34" charset="0"/>
                <a:cs typeface="Tahoma" pitchFamily="34" charset="0"/>
              </a:rPr>
              <a:t>    2.  Man to cultivate/keep the garden (Gen.2:15)</a:t>
            </a:r>
          </a:p>
          <a:p>
            <a:pPr>
              <a:lnSpc>
                <a:spcPct val="90000"/>
              </a:lnSpc>
              <a:spcBef>
                <a:spcPts val="400"/>
              </a:spcBef>
              <a:buNone/>
            </a:pPr>
            <a:r>
              <a:rPr lang="en-US" sz="2800" dirty="0" smtClean="0">
                <a:latin typeface="Tahoma" pitchFamily="34" charset="0"/>
                <a:ea typeface="Tahoma" pitchFamily="34" charset="0"/>
                <a:cs typeface="Tahoma" pitchFamily="34" charset="0"/>
              </a:rPr>
              <a:t>    3. </a:t>
            </a:r>
            <a:r>
              <a:rPr lang="en-US" sz="2800" b="1" dirty="0" smtClean="0">
                <a:latin typeface="Tahoma" pitchFamily="34" charset="0"/>
                <a:ea typeface="Tahoma" pitchFamily="34" charset="0"/>
                <a:cs typeface="Tahoma" pitchFamily="34" charset="0"/>
              </a:rPr>
              <a:t>Genesis 2:17…“</a:t>
            </a:r>
            <a:r>
              <a:rPr lang="en-US" sz="2800" dirty="0" smtClean="0">
                <a:latin typeface="Tahoma" pitchFamily="34" charset="0"/>
                <a:ea typeface="Tahoma" pitchFamily="34" charset="0"/>
                <a:cs typeface="Tahoma" pitchFamily="34" charset="0"/>
              </a:rPr>
              <a:t>but from the tree of the knowledge of good and evil you shall not eat, for in the day that you eat from it you will surely die.” </a:t>
            </a:r>
          </a:p>
          <a:p>
            <a:pPr>
              <a:lnSpc>
                <a:spcPct val="90000"/>
              </a:lnSpc>
            </a:pPr>
            <a:r>
              <a:rPr lang="en-US" sz="2800" b="1" dirty="0" smtClean="0">
                <a:latin typeface="Tahoma" pitchFamily="34" charset="0"/>
                <a:ea typeface="Tahoma" pitchFamily="34" charset="0"/>
                <a:cs typeface="Tahoma" pitchFamily="34" charset="0"/>
              </a:rPr>
              <a:t>Genesis 3:1 </a:t>
            </a:r>
            <a:r>
              <a:rPr lang="en-US" sz="2800" dirty="0" smtClean="0">
                <a:latin typeface="Tahoma" pitchFamily="34" charset="0"/>
                <a:ea typeface="Tahoma" pitchFamily="34" charset="0"/>
                <a:cs typeface="Tahoma" pitchFamily="34" charset="0"/>
              </a:rPr>
              <a:t> Now the serpent was more crafty than any beast of the field which the </a:t>
            </a:r>
            <a:r>
              <a:rPr lang="en-US" sz="2800" cap="small" dirty="0" smtClean="0">
                <a:latin typeface="Tahoma" pitchFamily="34" charset="0"/>
                <a:ea typeface="Tahoma" pitchFamily="34" charset="0"/>
                <a:cs typeface="Tahoma" pitchFamily="34" charset="0"/>
              </a:rPr>
              <a:t>LORD</a:t>
            </a:r>
            <a:r>
              <a:rPr lang="en-US" sz="2800" dirty="0" smtClean="0">
                <a:latin typeface="Tahoma" pitchFamily="34" charset="0"/>
                <a:ea typeface="Tahoma" pitchFamily="34" charset="0"/>
                <a:cs typeface="Tahoma" pitchFamily="34" charset="0"/>
              </a:rPr>
              <a:t> God had made. And he said to the woman, “Indeed, has God said, 'You shall not eat from any tree of the garden'?” </a:t>
            </a:r>
          </a:p>
          <a:p>
            <a:pPr>
              <a:lnSpc>
                <a:spcPct val="90000"/>
              </a:lnSpc>
            </a:pPr>
            <a:r>
              <a:rPr lang="en-US" sz="2800" dirty="0" smtClean="0">
                <a:latin typeface="Tahoma" pitchFamily="34" charset="0"/>
                <a:ea typeface="Tahoma" pitchFamily="34" charset="0"/>
                <a:cs typeface="Tahoma" pitchFamily="34" charset="0"/>
              </a:rPr>
              <a:t>Lust of the eyes, lest of the flesh, boastful pride</a:t>
            </a:r>
          </a:p>
          <a:p>
            <a:pPr>
              <a:lnSpc>
                <a:spcPct val="90000"/>
              </a:lnSpc>
            </a:pPr>
            <a:r>
              <a:rPr lang="en-US" sz="2800" b="1" dirty="0" smtClean="0"/>
              <a:t>Genesis 5:3 </a:t>
            </a:r>
            <a:r>
              <a:rPr lang="en-US" sz="2800" dirty="0" smtClean="0"/>
              <a:t> When Adam had lived one hundred and thirty years, he became the father of </a:t>
            </a:r>
            <a:r>
              <a:rPr lang="en-US" sz="2800" i="1" dirty="0" smtClean="0"/>
              <a:t>a son</a:t>
            </a:r>
            <a:r>
              <a:rPr lang="en-US" sz="2800" dirty="0" smtClean="0"/>
              <a:t> in his own likeness, according to his image…</a:t>
            </a:r>
            <a:br>
              <a:rPr lang="en-US" sz="2800" dirty="0" smtClean="0"/>
            </a:br>
            <a:endParaRPr lang="en-US" sz="2800" dirty="0">
              <a:latin typeface="Tahoma" pitchFamily="34" charset="0"/>
              <a:ea typeface="Tahoma"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latin typeface="Tahoma" pitchFamily="34" charset="0"/>
                <a:ea typeface="Tahoma" pitchFamily="34" charset="0"/>
                <a:cs typeface="Tahoma" pitchFamily="34" charset="0"/>
              </a:rPr>
              <a:t>WHAT HAD HAPPENED?</a:t>
            </a:r>
            <a:endParaRPr lang="en-US"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lnSpcReduction="10000"/>
          </a:bodyPr>
          <a:lstStyle/>
          <a:p>
            <a:pPr>
              <a:buNone/>
            </a:pPr>
            <a:r>
              <a:rPr lang="en-US" sz="2800" dirty="0" smtClean="0">
                <a:latin typeface="Tahoma" pitchFamily="34" charset="0"/>
                <a:ea typeface="Tahoma" pitchFamily="34" charset="0"/>
                <a:cs typeface="Tahoma" pitchFamily="34" charset="0"/>
              </a:rPr>
              <a:t>1</a:t>
            </a:r>
            <a:r>
              <a:rPr lang="en-US" dirty="0" smtClean="0">
                <a:latin typeface="Tahoma" pitchFamily="34" charset="0"/>
                <a:ea typeface="Tahoma" pitchFamily="34" charset="0"/>
                <a:cs typeface="Tahoma" pitchFamily="34" charset="0"/>
              </a:rPr>
              <a:t>. Man’s image had been skewed by sin: John 8:34 </a:t>
            </a:r>
            <a:br>
              <a:rPr lang="en-US" dirty="0" smtClean="0">
                <a:latin typeface="Tahoma" pitchFamily="34" charset="0"/>
                <a:ea typeface="Tahoma" pitchFamily="34" charset="0"/>
                <a:cs typeface="Tahoma" pitchFamily="34" charset="0"/>
              </a:rPr>
            </a:br>
            <a:r>
              <a:rPr lang="en-US" dirty="0" smtClean="0">
                <a:latin typeface="Tahoma" pitchFamily="34" charset="0"/>
                <a:ea typeface="Tahoma" pitchFamily="34" charset="0"/>
                <a:cs typeface="Tahoma" pitchFamily="34" charset="0"/>
              </a:rPr>
              <a:t>Jesus answered them, “Truly, truly, I say to you, everyone who commits sin is the </a:t>
            </a:r>
            <a:r>
              <a:rPr lang="en-US" b="1" dirty="0" smtClean="0">
                <a:latin typeface="Tahoma" pitchFamily="34" charset="0"/>
                <a:ea typeface="Tahoma" pitchFamily="34" charset="0"/>
                <a:cs typeface="Tahoma" pitchFamily="34" charset="0"/>
              </a:rPr>
              <a:t>slave of sin</a:t>
            </a:r>
            <a:r>
              <a:rPr lang="en-US" dirty="0" smtClean="0">
                <a:latin typeface="Tahoma" pitchFamily="34" charset="0"/>
                <a:ea typeface="Tahoma" pitchFamily="34" charset="0"/>
                <a:cs typeface="Tahoma" pitchFamily="34" charset="0"/>
              </a:rPr>
              <a:t>.” </a:t>
            </a:r>
          </a:p>
          <a:p>
            <a:pPr>
              <a:buNone/>
            </a:pPr>
            <a:r>
              <a:rPr lang="en-US" dirty="0" smtClean="0">
                <a:latin typeface="Tahoma" pitchFamily="34" charset="0"/>
                <a:ea typeface="Tahoma" pitchFamily="34" charset="0"/>
                <a:cs typeface="Tahoma" pitchFamily="34" charset="0"/>
              </a:rPr>
              <a:t>2. Satan usurped man’s place as ruler of the world: John 12:31 “Now judgment is upon this world; now the </a:t>
            </a:r>
            <a:r>
              <a:rPr lang="en-US" b="1" dirty="0" smtClean="0">
                <a:latin typeface="Tahoma" pitchFamily="34" charset="0"/>
                <a:ea typeface="Tahoma" pitchFamily="34" charset="0"/>
                <a:cs typeface="Tahoma" pitchFamily="34" charset="0"/>
              </a:rPr>
              <a:t>ruler of this world </a:t>
            </a:r>
            <a:r>
              <a:rPr lang="en-US" dirty="0" smtClean="0">
                <a:latin typeface="Tahoma" pitchFamily="34" charset="0"/>
                <a:ea typeface="Tahoma" pitchFamily="34" charset="0"/>
                <a:cs typeface="Tahoma" pitchFamily="34" charset="0"/>
              </a:rPr>
              <a:t>will be cast out.” </a:t>
            </a:r>
          </a:p>
          <a:p>
            <a:pPr>
              <a:buNone/>
            </a:pPr>
            <a:r>
              <a:rPr lang="en-US" dirty="0" smtClean="0">
                <a:latin typeface="Tahoma" pitchFamily="34" charset="0"/>
                <a:ea typeface="Tahoma" pitchFamily="34" charset="0"/>
                <a:cs typeface="Tahoma" pitchFamily="34" charset="0"/>
              </a:rPr>
              <a:t>3. Death entered just as God had said it would; Satan orchestrated the death: John 8:44  "You are of </a:t>
            </a:r>
            <a:r>
              <a:rPr lang="en-US" i="1" dirty="0" smtClean="0">
                <a:latin typeface="Tahoma" pitchFamily="34" charset="0"/>
                <a:ea typeface="Tahoma" pitchFamily="34" charset="0"/>
                <a:cs typeface="Tahoma" pitchFamily="34" charset="0"/>
              </a:rPr>
              <a:t>your</a:t>
            </a:r>
            <a:r>
              <a:rPr lang="en-US" dirty="0" smtClean="0">
                <a:latin typeface="Tahoma" pitchFamily="34" charset="0"/>
                <a:ea typeface="Tahoma" pitchFamily="34" charset="0"/>
                <a:cs typeface="Tahoma" pitchFamily="34" charset="0"/>
              </a:rPr>
              <a:t> father the devil, and you want to do the desires of your father. He was a </a:t>
            </a:r>
            <a:r>
              <a:rPr lang="en-US" b="1" dirty="0" smtClean="0">
                <a:latin typeface="Tahoma" pitchFamily="34" charset="0"/>
                <a:ea typeface="Tahoma" pitchFamily="34" charset="0"/>
                <a:cs typeface="Tahoma" pitchFamily="34" charset="0"/>
              </a:rPr>
              <a:t>murderer</a:t>
            </a:r>
            <a:r>
              <a:rPr lang="en-US" dirty="0" smtClean="0">
                <a:latin typeface="Tahoma" pitchFamily="34" charset="0"/>
                <a:ea typeface="Tahoma" pitchFamily="34" charset="0"/>
                <a:cs typeface="Tahoma" pitchFamily="34" charset="0"/>
              </a:rPr>
              <a:t> from the beginning…</a:t>
            </a:r>
          </a:p>
          <a:p>
            <a:pPr>
              <a:buNone/>
            </a:pPr>
            <a:r>
              <a:rPr lang="en-US" dirty="0" smtClean="0">
                <a:latin typeface="Tahoma" pitchFamily="34" charset="0"/>
                <a:ea typeface="Tahoma" pitchFamily="34" charset="0"/>
                <a:cs typeface="Tahoma" pitchFamily="34" charset="0"/>
              </a:rPr>
              <a:t>4. God had </a:t>
            </a:r>
            <a:r>
              <a:rPr lang="en-US" b="1" dirty="0" smtClean="0">
                <a:latin typeface="Tahoma" pitchFamily="34" charset="0"/>
                <a:ea typeface="Tahoma" pitchFamily="34" charset="0"/>
                <a:cs typeface="Tahoma" pitchFamily="34" charset="0"/>
              </a:rPr>
              <a:t>no heirs </a:t>
            </a:r>
            <a:r>
              <a:rPr lang="en-US" dirty="0" smtClean="0">
                <a:latin typeface="Tahoma" pitchFamily="34" charset="0"/>
                <a:ea typeface="Tahoma" pitchFamily="34" charset="0"/>
                <a:cs typeface="Tahoma" pitchFamily="34" charset="0"/>
              </a:rPr>
              <a:t>– no one was going to spend eternity with Him</a:t>
            </a:r>
            <a:endParaRPr lang="en-US" dirty="0">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4800" dirty="0" smtClean="0">
                <a:solidFill>
                  <a:schemeClr val="accent6">
                    <a:lumMod val="50000"/>
                  </a:schemeClr>
                </a:solidFill>
                <a:latin typeface="Tahoma" pitchFamily="34" charset="0"/>
                <a:ea typeface="Tahoma" pitchFamily="34" charset="0"/>
                <a:cs typeface="Tahoma" pitchFamily="34" charset="0"/>
              </a:rPr>
              <a:t>GOD ESTABLISHED LAW</a:t>
            </a:r>
            <a:endParaRPr lang="en-US" sz="48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rmAutofit/>
          </a:bodyPr>
          <a:lstStyle/>
          <a:p>
            <a:pPr>
              <a:lnSpc>
                <a:spcPct val="90000"/>
              </a:lnSpc>
              <a:spcBef>
                <a:spcPts val="300"/>
              </a:spcBef>
            </a:pPr>
            <a:r>
              <a:rPr lang="en-US" sz="2800" b="1" dirty="0" smtClean="0">
                <a:latin typeface="Tahoma" pitchFamily="34" charset="0"/>
                <a:ea typeface="Tahoma" pitchFamily="34" charset="0"/>
                <a:cs typeface="Tahoma" pitchFamily="34" charset="0"/>
              </a:rPr>
              <a:t>Leviticus 25:47-49…</a:t>
            </a:r>
            <a:r>
              <a:rPr lang="en-US" sz="2800" dirty="0" smtClean="0">
                <a:latin typeface="Tahoma" pitchFamily="34" charset="0"/>
                <a:ea typeface="Tahoma" pitchFamily="34" charset="0"/>
                <a:cs typeface="Tahoma" pitchFamily="34" charset="0"/>
              </a:rPr>
              <a:t>and a countryman of yours becomes so poor with regard to him as to sell himself to a stranger who is sojourning with you, or to the descendants of a stranger's family, then he shall have redemption right after he has been sold. One of his brothers may redeem him, or his uncle</a:t>
            </a:r>
            <a:r>
              <a:rPr lang="en-US" sz="2800" spc="-150" dirty="0" smtClean="0">
                <a:latin typeface="Tahoma" pitchFamily="34" charset="0"/>
                <a:ea typeface="Tahoma" pitchFamily="34" charset="0"/>
                <a:cs typeface="Tahoma" pitchFamily="34" charset="0"/>
              </a:rPr>
              <a:t>, or </a:t>
            </a:r>
            <a:r>
              <a:rPr lang="en-US" sz="2800" dirty="0" smtClean="0">
                <a:latin typeface="Tahoma" pitchFamily="34" charset="0"/>
                <a:ea typeface="Tahoma" pitchFamily="34" charset="0"/>
                <a:cs typeface="Tahoma" pitchFamily="34" charset="0"/>
              </a:rPr>
              <a:t>his uncle's son, may </a:t>
            </a:r>
            <a:r>
              <a:rPr lang="en-US" sz="2800" spc="-150" dirty="0" smtClean="0">
                <a:latin typeface="Tahoma" pitchFamily="34" charset="0"/>
                <a:ea typeface="Tahoma" pitchFamily="34" charset="0"/>
                <a:cs typeface="Tahoma" pitchFamily="34" charset="0"/>
              </a:rPr>
              <a:t>redeem him, or </a:t>
            </a:r>
            <a:r>
              <a:rPr lang="en-US" sz="2800" dirty="0" smtClean="0">
                <a:latin typeface="Tahoma" pitchFamily="34" charset="0"/>
                <a:ea typeface="Tahoma" pitchFamily="34" charset="0"/>
                <a:cs typeface="Tahoma" pitchFamily="34" charset="0"/>
              </a:rPr>
              <a:t>one of his blood relatives</a:t>
            </a:r>
            <a:r>
              <a:rPr lang="en-US" sz="2800" spc="-150" dirty="0" smtClean="0">
                <a:latin typeface="Tahoma" pitchFamily="34" charset="0"/>
                <a:ea typeface="Tahoma" pitchFamily="34" charset="0"/>
                <a:cs typeface="Tahoma" pitchFamily="34" charset="0"/>
              </a:rPr>
              <a:t> from </a:t>
            </a:r>
            <a:r>
              <a:rPr lang="en-US" sz="2800" dirty="0" smtClean="0">
                <a:latin typeface="Tahoma" pitchFamily="34" charset="0"/>
                <a:ea typeface="Tahoma" pitchFamily="34" charset="0"/>
                <a:cs typeface="Tahoma" pitchFamily="34" charset="0"/>
              </a:rPr>
              <a:t>his family may redeem him </a:t>
            </a:r>
          </a:p>
          <a:p>
            <a:pPr>
              <a:lnSpc>
                <a:spcPct val="90000"/>
              </a:lnSpc>
              <a:spcBef>
                <a:spcPts val="300"/>
              </a:spcBef>
            </a:pPr>
            <a:r>
              <a:rPr lang="en-US" sz="2800" dirty="0" smtClean="0">
                <a:latin typeface="Tahoma" pitchFamily="34" charset="0"/>
                <a:ea typeface="Tahoma" pitchFamily="34" charset="0"/>
                <a:cs typeface="Tahoma" pitchFamily="34" charset="0"/>
              </a:rPr>
              <a:t>Redeemer (</a:t>
            </a:r>
            <a:r>
              <a:rPr lang="en-US" sz="2800" dirty="0" err="1" smtClean="0">
                <a:latin typeface="Tahoma" pitchFamily="34" charset="0"/>
                <a:ea typeface="Tahoma" pitchFamily="34" charset="0"/>
                <a:cs typeface="Tahoma" pitchFamily="34" charset="0"/>
              </a:rPr>
              <a:t>ga’al</a:t>
            </a:r>
            <a:r>
              <a:rPr lang="en-US" sz="2800" dirty="0" smtClean="0">
                <a:latin typeface="Tahoma" pitchFamily="34" charset="0"/>
                <a:ea typeface="Tahoma" pitchFamily="34" charset="0"/>
                <a:cs typeface="Tahoma" pitchFamily="34" charset="0"/>
              </a:rPr>
              <a:t>): 3</a:t>
            </a:r>
            <a:r>
              <a:rPr lang="en-US" sz="2800" baseline="30000" dirty="0" smtClean="0">
                <a:latin typeface="Tahoma" pitchFamily="34" charset="0"/>
                <a:ea typeface="Tahoma" pitchFamily="34" charset="0"/>
                <a:cs typeface="Tahoma" pitchFamily="34" charset="0"/>
              </a:rPr>
              <a:t>rd</a:t>
            </a:r>
            <a:r>
              <a:rPr lang="en-US" sz="2800" dirty="0" smtClean="0">
                <a:latin typeface="Tahoma" pitchFamily="34" charset="0"/>
                <a:ea typeface="Tahoma" pitchFamily="34" charset="0"/>
                <a:cs typeface="Tahoma" pitchFamily="34" charset="0"/>
              </a:rPr>
              <a:t> party was the nearest blood relative who was able and willing</a:t>
            </a:r>
          </a:p>
          <a:p>
            <a:pPr>
              <a:lnSpc>
                <a:spcPct val="90000"/>
              </a:lnSpc>
              <a:spcBef>
                <a:spcPts val="300"/>
              </a:spcBef>
            </a:pPr>
            <a:r>
              <a:rPr lang="en-US" sz="2800" dirty="0" smtClean="0">
                <a:latin typeface="Tahoma" pitchFamily="34" charset="0"/>
                <a:ea typeface="Tahoma" pitchFamily="34" charset="0"/>
                <a:cs typeface="Tahoma" pitchFamily="34" charset="0"/>
              </a:rPr>
              <a:t>A slave could not redeem a </a:t>
            </a:r>
            <a:r>
              <a:rPr lang="en-US" sz="2800" spc="-150" dirty="0" smtClean="0">
                <a:latin typeface="Tahoma" pitchFamily="34" charset="0"/>
                <a:ea typeface="Tahoma" pitchFamily="34" charset="0"/>
                <a:cs typeface="Tahoma" pitchFamily="34" charset="0"/>
              </a:rPr>
              <a:t>slave – </a:t>
            </a:r>
            <a:r>
              <a:rPr lang="en-US" sz="2800" dirty="0" smtClean="0">
                <a:latin typeface="Tahoma" pitchFamily="34" charset="0"/>
                <a:ea typeface="Tahoma" pitchFamily="34" charset="0"/>
                <a:cs typeface="Tahoma" pitchFamily="34" charset="0"/>
              </a:rPr>
              <a:t>but all mankind is </a:t>
            </a:r>
            <a:r>
              <a:rPr lang="en-US" sz="2800" spc="-150" dirty="0" smtClean="0">
                <a:latin typeface="Tahoma" pitchFamily="34" charset="0"/>
                <a:ea typeface="Tahoma" pitchFamily="34" charset="0"/>
                <a:cs typeface="Tahoma" pitchFamily="34" charset="0"/>
              </a:rPr>
              <a:t>enslaved to sin </a:t>
            </a:r>
            <a:r>
              <a:rPr lang="en-US" sz="2800" dirty="0" smtClean="0">
                <a:latin typeface="Tahoma" pitchFamily="34" charset="0"/>
                <a:ea typeface="Tahoma" pitchFamily="34" charset="0"/>
                <a:cs typeface="Tahoma" pitchFamily="34" charset="0"/>
              </a:rPr>
              <a:t>because of </a:t>
            </a:r>
            <a:r>
              <a:rPr lang="en-US" sz="2800" spc="-150" dirty="0" smtClean="0">
                <a:latin typeface="Tahoma" pitchFamily="34" charset="0"/>
                <a:ea typeface="Tahoma" pitchFamily="34" charset="0"/>
                <a:cs typeface="Tahoma" pitchFamily="34" charset="0"/>
              </a:rPr>
              <a:t>being </a:t>
            </a:r>
            <a:r>
              <a:rPr lang="en-US" sz="2800" dirty="0" smtClean="0">
                <a:latin typeface="Tahoma" pitchFamily="34" charset="0"/>
                <a:ea typeface="Tahoma" pitchFamily="34" charset="0"/>
                <a:cs typeface="Tahoma" pitchFamily="34" charset="0"/>
              </a:rPr>
              <a:t>the seed of Adam</a:t>
            </a:r>
          </a:p>
          <a:p>
            <a:pPr algn="ctr">
              <a:lnSpc>
                <a:spcPct val="90000"/>
              </a:lnSpc>
              <a:spcBef>
                <a:spcPts val="300"/>
              </a:spcBef>
              <a:buNone/>
            </a:pPr>
            <a:r>
              <a:rPr lang="en-US" sz="2800" b="1" dirty="0" smtClean="0">
                <a:latin typeface="Tahoma" pitchFamily="34" charset="0"/>
                <a:ea typeface="Tahoma" pitchFamily="34" charset="0"/>
                <a:cs typeface="Tahoma" pitchFamily="34" charset="0"/>
              </a:rPr>
              <a:t>WE NEED A REDEEMER NOT BORN OF THE SEED OF MAN; BLOOD RELATIVE AND WILLING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latin typeface="Tahoma" pitchFamily="34" charset="0"/>
                <a:ea typeface="Tahoma" pitchFamily="34" charset="0"/>
                <a:cs typeface="Tahoma" pitchFamily="34" charset="0"/>
              </a:rPr>
              <a:t>CARRYING OUT REDEMPTION</a:t>
            </a:r>
            <a:endParaRPr lang="en-US"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pPr>
            <a:r>
              <a:rPr lang="en-US" sz="2800" b="1" dirty="0" smtClean="0">
                <a:latin typeface="Tahoma" pitchFamily="34" charset="0"/>
                <a:ea typeface="Tahoma" pitchFamily="34" charset="0"/>
                <a:cs typeface="Tahoma" pitchFamily="34" charset="0"/>
              </a:rPr>
              <a:t>Hebrews 2:14-15 </a:t>
            </a:r>
            <a:r>
              <a:rPr lang="en-US" sz="2800" dirty="0" smtClean="0">
                <a:latin typeface="Tahoma" pitchFamily="34" charset="0"/>
                <a:ea typeface="Tahoma" pitchFamily="34" charset="0"/>
                <a:cs typeface="Tahoma" pitchFamily="34" charset="0"/>
              </a:rPr>
              <a:t>Therefore, since the children share in flesh and blood, He Himself likewise also partook of the same, that through death He might render powerless him who had the power of death, that is, the devil, and might free those who through fear of death were subject to slavery all their lives. </a:t>
            </a:r>
          </a:p>
          <a:p>
            <a:pPr>
              <a:lnSpc>
                <a:spcPct val="90000"/>
              </a:lnSpc>
              <a:buNone/>
            </a:pPr>
            <a:r>
              <a:rPr lang="en-US" sz="2800" b="1" dirty="0" smtClean="0">
                <a:latin typeface="Tahoma" pitchFamily="34" charset="0"/>
                <a:ea typeface="Tahoma" pitchFamily="34" charset="0"/>
                <a:cs typeface="Tahoma" pitchFamily="34" charset="0"/>
              </a:rPr>
              <a:t>So far: redeem from slavery to sin</a:t>
            </a:r>
          </a:p>
          <a:p>
            <a:pPr>
              <a:lnSpc>
                <a:spcPct val="90000"/>
              </a:lnSpc>
              <a:spcBef>
                <a:spcPts val="0"/>
              </a:spcBef>
            </a:pPr>
            <a:r>
              <a:rPr lang="en-US" sz="2800" dirty="0" smtClean="0">
                <a:latin typeface="Tahoma" pitchFamily="34" charset="0"/>
                <a:ea typeface="Tahoma" pitchFamily="34" charset="0"/>
                <a:cs typeface="Tahoma" pitchFamily="34" charset="0"/>
              </a:rPr>
              <a:t>The second duty of a </a:t>
            </a:r>
            <a:r>
              <a:rPr lang="en-US" sz="2800" dirty="0" err="1" smtClean="0">
                <a:latin typeface="Tahoma" pitchFamily="34" charset="0"/>
                <a:ea typeface="Tahoma" pitchFamily="34" charset="0"/>
                <a:cs typeface="Tahoma" pitchFamily="34" charset="0"/>
              </a:rPr>
              <a:t>Ga’al</a:t>
            </a:r>
            <a:r>
              <a:rPr lang="en-US" sz="2800" dirty="0" smtClean="0">
                <a:latin typeface="Tahoma" pitchFamily="34" charset="0"/>
                <a:ea typeface="Tahoma" pitchFamily="34" charset="0"/>
                <a:cs typeface="Tahoma" pitchFamily="34" charset="0"/>
              </a:rPr>
              <a:t> was the levirate marriage:</a:t>
            </a:r>
          </a:p>
          <a:p>
            <a:pPr>
              <a:lnSpc>
                <a:spcPct val="90000"/>
              </a:lnSpc>
              <a:spcBef>
                <a:spcPts val="0"/>
              </a:spcBef>
              <a:buNone/>
            </a:pPr>
            <a:r>
              <a:rPr lang="en-US" sz="2800" dirty="0" smtClean="0">
                <a:latin typeface="Tahoma" pitchFamily="34" charset="0"/>
                <a:ea typeface="Tahoma" pitchFamily="34" charset="0"/>
                <a:cs typeface="Tahoma" pitchFamily="34" charset="0"/>
              </a:rPr>
              <a:t>    If a woman had no heirs due to the death of her husband, the </a:t>
            </a:r>
            <a:r>
              <a:rPr lang="en-US" sz="2800" dirty="0" err="1" smtClean="0">
                <a:latin typeface="Tahoma" pitchFamily="34" charset="0"/>
                <a:ea typeface="Tahoma" pitchFamily="34" charset="0"/>
                <a:cs typeface="Tahoma" pitchFamily="34" charset="0"/>
              </a:rPr>
              <a:t>ga’al</a:t>
            </a:r>
            <a:r>
              <a:rPr lang="en-US" sz="2800" dirty="0" smtClean="0">
                <a:latin typeface="Tahoma" pitchFamily="34" charset="0"/>
                <a:ea typeface="Tahoma" pitchFamily="34" charset="0"/>
                <a:cs typeface="Tahoma" pitchFamily="34" charset="0"/>
              </a:rPr>
              <a:t> married her and produced an heir for the original husband  Deuteronomy 25:5-10</a:t>
            </a:r>
          </a:p>
          <a:p>
            <a:pPr>
              <a:lnSpc>
                <a:spcPct val="90000"/>
              </a:lnSpc>
              <a:spcBef>
                <a:spcPts val="0"/>
              </a:spcBef>
            </a:pPr>
            <a:r>
              <a:rPr lang="en-US" sz="2800" b="1" dirty="0" smtClean="0">
                <a:latin typeface="Tahoma" pitchFamily="34" charset="0"/>
                <a:ea typeface="Tahoma" pitchFamily="34" charset="0"/>
                <a:cs typeface="Tahoma" pitchFamily="34" charset="0"/>
              </a:rPr>
              <a:t>Revelation 19:7 “</a:t>
            </a:r>
            <a:r>
              <a:rPr lang="en-US" sz="2800" dirty="0" smtClean="0">
                <a:latin typeface="Tahoma" pitchFamily="34" charset="0"/>
                <a:ea typeface="Tahoma" pitchFamily="34" charset="0"/>
                <a:cs typeface="Tahoma" pitchFamily="34" charset="0"/>
              </a:rPr>
              <a:t>Let us rejoice and be glad and give the glory to Him, for the marriage of the Lamb has come and His bride has made herself ready.”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lgn="ctr"/>
            <a:r>
              <a:rPr lang="en-US" dirty="0" smtClean="0">
                <a:solidFill>
                  <a:schemeClr val="accent6">
                    <a:lumMod val="50000"/>
                  </a:schemeClr>
                </a:solidFill>
                <a:latin typeface="Tahoma" pitchFamily="34" charset="0"/>
                <a:ea typeface="Tahoma" pitchFamily="34" charset="0"/>
                <a:cs typeface="Tahoma" pitchFamily="34" charset="0"/>
              </a:rPr>
              <a:t>REDEMPTION PART TWO</a:t>
            </a:r>
            <a:endParaRPr lang="en-US"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14400"/>
            <a:ext cx="9144000" cy="5943600"/>
          </a:xfrm>
        </p:spPr>
        <p:txBody>
          <a:bodyPr>
            <a:normAutofit lnSpcReduction="10000"/>
          </a:bodyPr>
          <a:lstStyle/>
          <a:p>
            <a:pPr>
              <a:lnSpc>
                <a:spcPct val="90000"/>
              </a:lnSpc>
            </a:pPr>
            <a:r>
              <a:rPr lang="en-US" sz="2800" b="1" dirty="0" smtClean="0">
                <a:latin typeface="Tahoma" pitchFamily="34" charset="0"/>
                <a:ea typeface="Tahoma" pitchFamily="34" charset="0"/>
                <a:cs typeface="Tahoma" pitchFamily="34" charset="0"/>
              </a:rPr>
              <a:t>Revelation 21:9-10 </a:t>
            </a:r>
            <a:r>
              <a:rPr lang="en-US" sz="2800" dirty="0" smtClean="0">
                <a:latin typeface="Tahoma" pitchFamily="34" charset="0"/>
                <a:ea typeface="Tahoma" pitchFamily="34" charset="0"/>
                <a:cs typeface="Tahoma" pitchFamily="34" charset="0"/>
              </a:rPr>
              <a:t>Then one of the seven angels who had the seven bowls full of the seven last plagues came and spoke with me, saying, "Come here, I will show you the bride, the wife of the Lamb</a:t>
            </a:r>
            <a:r>
              <a:rPr lang="en-US" sz="2800" spc="-150" dirty="0" smtClean="0">
                <a:latin typeface="Tahoma" pitchFamily="34" charset="0"/>
                <a:ea typeface="Tahoma" pitchFamily="34" charset="0"/>
                <a:cs typeface="Tahoma" pitchFamily="34" charset="0"/>
              </a:rPr>
              <a:t>.” And he </a:t>
            </a:r>
            <a:r>
              <a:rPr lang="en-US" sz="2800" dirty="0" smtClean="0">
                <a:latin typeface="Tahoma" pitchFamily="34" charset="0"/>
                <a:ea typeface="Tahoma" pitchFamily="34" charset="0"/>
                <a:cs typeface="Tahoma" pitchFamily="34" charset="0"/>
              </a:rPr>
              <a:t>carried me away in the Spirit to a great and high mountain</a:t>
            </a:r>
            <a:r>
              <a:rPr lang="en-US" sz="2800" spc="-150" dirty="0" smtClean="0">
                <a:latin typeface="Tahoma" pitchFamily="34" charset="0"/>
                <a:ea typeface="Tahoma" pitchFamily="34" charset="0"/>
                <a:cs typeface="Tahoma" pitchFamily="34" charset="0"/>
              </a:rPr>
              <a:t>, and showed </a:t>
            </a:r>
            <a:r>
              <a:rPr lang="en-US" sz="2800" dirty="0" smtClean="0">
                <a:latin typeface="Tahoma" pitchFamily="34" charset="0"/>
                <a:ea typeface="Tahoma" pitchFamily="34" charset="0"/>
                <a:cs typeface="Tahoma" pitchFamily="34" charset="0"/>
              </a:rPr>
              <a:t>me the holy city, Jerusalem, coming down out of heaven from God</a:t>
            </a:r>
          </a:p>
          <a:p>
            <a:pPr>
              <a:lnSpc>
                <a:spcPct val="90000"/>
              </a:lnSpc>
            </a:pPr>
            <a:r>
              <a:rPr lang="en-US" sz="2800" b="1" dirty="0" smtClean="0">
                <a:latin typeface="Tahoma" pitchFamily="34" charset="0"/>
                <a:ea typeface="Tahoma" pitchFamily="34" charset="0"/>
                <a:cs typeface="Tahoma" pitchFamily="34" charset="0"/>
              </a:rPr>
              <a:t>Revelation 21:2 </a:t>
            </a:r>
            <a:r>
              <a:rPr lang="en-US" sz="2800" dirty="0" smtClean="0">
                <a:latin typeface="Tahoma" pitchFamily="34" charset="0"/>
                <a:ea typeface="Tahoma" pitchFamily="34" charset="0"/>
                <a:cs typeface="Tahoma" pitchFamily="34" charset="0"/>
              </a:rPr>
              <a:t>And I saw the holy city, new Jerusalem, coming down out of heaven from God, made ready as a bride adorned for her husband. </a:t>
            </a:r>
          </a:p>
          <a:p>
            <a:pPr>
              <a:lnSpc>
                <a:spcPct val="90000"/>
              </a:lnSpc>
            </a:pPr>
            <a:r>
              <a:rPr lang="en-US" sz="2800" dirty="0" smtClean="0">
                <a:latin typeface="Tahoma" pitchFamily="34" charset="0"/>
                <a:ea typeface="Tahoma" pitchFamily="34" charset="0"/>
                <a:cs typeface="Tahoma" pitchFamily="34" charset="0"/>
              </a:rPr>
              <a:t>So far: </a:t>
            </a:r>
            <a:r>
              <a:rPr lang="en-US" sz="2800" b="1" dirty="0" smtClean="0">
                <a:latin typeface="Tahoma" pitchFamily="34" charset="0"/>
                <a:ea typeface="Tahoma" pitchFamily="34" charset="0"/>
                <a:cs typeface="Tahoma" pitchFamily="34" charset="0"/>
              </a:rPr>
              <a:t>1. redeem from slavery to sin</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2. marry the one who produced no heirs</a:t>
            </a:r>
          </a:p>
          <a:p>
            <a:pPr>
              <a:lnSpc>
                <a:spcPct val="90000"/>
              </a:lnSpc>
              <a:spcBef>
                <a:spcPts val="300"/>
              </a:spcBef>
            </a:pPr>
            <a:r>
              <a:rPr lang="en-US" sz="2800" dirty="0" smtClean="0">
                <a:latin typeface="Tahoma" pitchFamily="34" charset="0"/>
                <a:ea typeface="Tahoma" pitchFamily="34" charset="0"/>
                <a:cs typeface="Tahoma" pitchFamily="34" charset="0"/>
              </a:rPr>
              <a:t>The third duty of the </a:t>
            </a:r>
            <a:r>
              <a:rPr lang="en-US" sz="2800" dirty="0" err="1" smtClean="0">
                <a:latin typeface="Tahoma" pitchFamily="34" charset="0"/>
                <a:ea typeface="Tahoma" pitchFamily="34" charset="0"/>
                <a:cs typeface="Tahoma" pitchFamily="34" charset="0"/>
              </a:rPr>
              <a:t>Ga’al</a:t>
            </a:r>
            <a:r>
              <a:rPr lang="en-US" sz="2800" dirty="0" smtClean="0">
                <a:latin typeface="Tahoma" pitchFamily="34" charset="0"/>
                <a:ea typeface="Tahoma" pitchFamily="34" charset="0"/>
                <a:cs typeface="Tahoma" pitchFamily="34" charset="0"/>
              </a:rPr>
              <a:t> was to redeem a relative’s land that had been lost: </a:t>
            </a:r>
            <a:r>
              <a:rPr lang="en-US" sz="2800" b="1" dirty="0" smtClean="0">
                <a:latin typeface="Tahoma" pitchFamily="34" charset="0"/>
                <a:ea typeface="Tahoma" pitchFamily="34" charset="0"/>
                <a:cs typeface="Tahoma" pitchFamily="34" charset="0"/>
              </a:rPr>
              <a:t>2 Peter 3:13 </a:t>
            </a:r>
            <a:r>
              <a:rPr lang="en-US" sz="2800" dirty="0" smtClean="0">
                <a:latin typeface="Tahoma" pitchFamily="34" charset="0"/>
                <a:ea typeface="Tahoma" pitchFamily="34" charset="0"/>
                <a:cs typeface="Tahoma" pitchFamily="34" charset="0"/>
              </a:rPr>
              <a:t> But according to His promise we are looking for new heavens and a new earth, in which righteousness dwells.</a:t>
            </a:r>
            <a:endParaRPr lang="en-US" sz="2800" dirty="0">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latin typeface="Tahoma" pitchFamily="34" charset="0"/>
                <a:ea typeface="Tahoma" pitchFamily="34" charset="0"/>
                <a:cs typeface="Tahoma" pitchFamily="34" charset="0"/>
              </a:rPr>
              <a:t>REDEMPTION PART THREE</a:t>
            </a:r>
            <a:endParaRPr lang="en-US"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lnSpcReduction="10000"/>
          </a:bodyPr>
          <a:lstStyle/>
          <a:p>
            <a:pPr>
              <a:lnSpc>
                <a:spcPct val="90000"/>
              </a:lnSpc>
              <a:spcBef>
                <a:spcPts val="300"/>
              </a:spcBef>
            </a:pPr>
            <a:r>
              <a:rPr lang="en-US" sz="2800" b="1" dirty="0" smtClean="0">
                <a:latin typeface="Tahoma" pitchFamily="34" charset="0"/>
                <a:ea typeface="Tahoma" pitchFamily="34" charset="0"/>
                <a:cs typeface="Tahoma" pitchFamily="34" charset="0"/>
              </a:rPr>
              <a:t>Revelation 21:1 </a:t>
            </a:r>
            <a:r>
              <a:rPr lang="en-US" sz="2800" dirty="0" smtClean="0">
                <a:latin typeface="Tahoma" pitchFamily="34" charset="0"/>
                <a:ea typeface="Tahoma" pitchFamily="34" charset="0"/>
                <a:cs typeface="Tahoma" pitchFamily="34" charset="0"/>
              </a:rPr>
              <a:t>Then I saw a new heaven and a new earth; for the first heaven and the first earth passed away, and there is no longer </a:t>
            </a:r>
            <a:r>
              <a:rPr lang="en-US" sz="2800" i="1" dirty="0" smtClean="0">
                <a:latin typeface="Tahoma" pitchFamily="34" charset="0"/>
                <a:ea typeface="Tahoma" pitchFamily="34" charset="0"/>
                <a:cs typeface="Tahoma" pitchFamily="34" charset="0"/>
              </a:rPr>
              <a:t>any</a:t>
            </a:r>
            <a:r>
              <a:rPr lang="en-US" sz="2800" dirty="0" smtClean="0">
                <a:latin typeface="Tahoma" pitchFamily="34" charset="0"/>
                <a:ea typeface="Tahoma" pitchFamily="34" charset="0"/>
                <a:cs typeface="Tahoma" pitchFamily="34" charset="0"/>
              </a:rPr>
              <a:t> sea. </a:t>
            </a:r>
          </a:p>
          <a:p>
            <a:pPr>
              <a:lnSpc>
                <a:spcPct val="90000"/>
              </a:lnSpc>
            </a:pPr>
            <a:r>
              <a:rPr lang="en-US" sz="2800" dirty="0" smtClean="0">
                <a:latin typeface="Tahoma" pitchFamily="34" charset="0"/>
                <a:ea typeface="Tahoma" pitchFamily="34" charset="0"/>
                <a:cs typeface="Tahoma" pitchFamily="34" charset="0"/>
              </a:rPr>
              <a:t>So far: </a:t>
            </a:r>
            <a:r>
              <a:rPr lang="en-US" sz="2800" b="1" dirty="0" smtClean="0">
                <a:latin typeface="Tahoma" pitchFamily="34" charset="0"/>
                <a:ea typeface="Tahoma" pitchFamily="34" charset="0"/>
                <a:cs typeface="Tahoma" pitchFamily="34" charset="0"/>
              </a:rPr>
              <a:t>1. redeem from slavery to sin</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2. marry the one who produced no heirs</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16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3. redeem land that was lost by relative</a:t>
            </a:r>
          </a:p>
          <a:p>
            <a:pPr>
              <a:lnSpc>
                <a:spcPct val="90000"/>
              </a:lnSpc>
              <a:spcBef>
                <a:spcPts val="300"/>
              </a:spcBef>
            </a:pPr>
            <a:r>
              <a:rPr lang="en-US" sz="2800" dirty="0" smtClean="0">
                <a:latin typeface="Tahoma" pitchFamily="34" charset="0"/>
                <a:ea typeface="Tahoma" pitchFamily="34" charset="0"/>
                <a:cs typeface="Tahoma" pitchFamily="34" charset="0"/>
              </a:rPr>
              <a:t>Example: </a:t>
            </a:r>
            <a:r>
              <a:rPr lang="en-US" sz="2800" spc="-150" dirty="0" smtClean="0">
                <a:latin typeface="Tahoma" pitchFamily="34" charset="0"/>
                <a:ea typeface="Tahoma" pitchFamily="34" charset="0"/>
                <a:cs typeface="Tahoma" pitchFamily="34" charset="0"/>
              </a:rPr>
              <a:t>Jeremiah 32:14 'Thus </a:t>
            </a:r>
            <a:r>
              <a:rPr lang="en-US" sz="2800" dirty="0" smtClean="0">
                <a:latin typeface="Tahoma" pitchFamily="34" charset="0"/>
                <a:ea typeface="Tahoma" pitchFamily="34" charset="0"/>
                <a:cs typeface="Tahoma" pitchFamily="34" charset="0"/>
              </a:rPr>
              <a:t>says the </a:t>
            </a:r>
            <a:r>
              <a:rPr lang="en-US" sz="2400" cap="small" dirty="0" smtClean="0">
                <a:latin typeface="Tahoma" pitchFamily="34" charset="0"/>
                <a:ea typeface="Tahoma" pitchFamily="34" charset="0"/>
                <a:cs typeface="Tahoma" pitchFamily="34" charset="0"/>
              </a:rPr>
              <a:t>LORD</a:t>
            </a:r>
            <a:r>
              <a:rPr lang="en-US" sz="2800" dirty="0" smtClean="0">
                <a:latin typeface="Tahoma" pitchFamily="34" charset="0"/>
                <a:ea typeface="Tahoma" pitchFamily="34" charset="0"/>
                <a:cs typeface="Tahoma" pitchFamily="34" charset="0"/>
              </a:rPr>
              <a:t> of hosts, the God of Israel, "Take these deeds, this sealed deed of purchase and this open deed, and put them in an earthenware jar, that they may last a long time." </a:t>
            </a:r>
          </a:p>
          <a:p>
            <a:pPr>
              <a:lnSpc>
                <a:spcPct val="90000"/>
              </a:lnSpc>
              <a:spcBef>
                <a:spcPts val="300"/>
              </a:spcBef>
            </a:pPr>
            <a:r>
              <a:rPr lang="en-US" sz="2800" b="1" dirty="0" smtClean="0">
                <a:latin typeface="Tahoma" pitchFamily="34" charset="0"/>
                <a:ea typeface="Tahoma" pitchFamily="34" charset="0"/>
                <a:cs typeface="Tahoma" pitchFamily="34" charset="0"/>
              </a:rPr>
              <a:t>Revelation 5:1-2 </a:t>
            </a:r>
            <a:r>
              <a:rPr lang="en-US" sz="2800" dirty="0" smtClean="0">
                <a:latin typeface="Tahoma" pitchFamily="34" charset="0"/>
                <a:ea typeface="Tahoma" pitchFamily="34" charset="0"/>
                <a:cs typeface="Tahoma" pitchFamily="34" charset="0"/>
              </a:rPr>
              <a:t> I saw in the right hand of Him who sat on the throne a book written inside and on the back, sealed up with seven seals. And I saw a strong angel proclaiming with a loud voice, "Who is worthy to open the book and to break its seals?“ </a:t>
            </a:r>
            <a:endParaRPr lang="en-US" dirty="0">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latin typeface="Tahoma" pitchFamily="34" charset="0"/>
                <a:ea typeface="Tahoma" pitchFamily="34" charset="0"/>
                <a:cs typeface="Tahoma" pitchFamily="34" charset="0"/>
              </a:rPr>
              <a:t>REDEMPTION PART FOUR</a:t>
            </a:r>
            <a:endParaRPr lang="en-US"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rmAutofit/>
          </a:bodyPr>
          <a:lstStyle/>
          <a:p>
            <a:r>
              <a:rPr lang="en-US" sz="2800" b="1" dirty="0" smtClean="0">
                <a:latin typeface="Tahoma" pitchFamily="34" charset="0"/>
                <a:ea typeface="Tahoma" pitchFamily="34" charset="0"/>
                <a:cs typeface="Tahoma" pitchFamily="34" charset="0"/>
              </a:rPr>
              <a:t>Revelation 20:10, 14 </a:t>
            </a:r>
            <a:r>
              <a:rPr lang="en-US" sz="2800" dirty="0" smtClean="0">
                <a:latin typeface="Tahoma" pitchFamily="34" charset="0"/>
                <a:ea typeface="Tahoma" pitchFamily="34" charset="0"/>
                <a:cs typeface="Tahoma" pitchFamily="34" charset="0"/>
              </a:rPr>
              <a:t> And the devil who deceived them was thrown into the lake of fire and brimstone, where the beast and the false prophet are also; and they will be tormented day and night forever and ever….</a:t>
            </a:r>
            <a:r>
              <a:rPr lang="en-US" sz="2800" b="1" dirty="0" smtClean="0">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Then death and Hades were thrown into the lake of fire. This is the second death, the lake of fire.</a:t>
            </a:r>
          </a:p>
          <a:p>
            <a:pPr>
              <a:lnSpc>
                <a:spcPct val="90000"/>
              </a:lnSpc>
            </a:pPr>
            <a:r>
              <a:rPr lang="en-US" sz="2800" dirty="0" smtClean="0">
                <a:latin typeface="Tahoma" pitchFamily="34" charset="0"/>
                <a:ea typeface="Tahoma" pitchFamily="34" charset="0"/>
                <a:cs typeface="Tahoma" pitchFamily="34" charset="0"/>
              </a:rPr>
              <a:t>So far:</a:t>
            </a:r>
            <a:r>
              <a:rPr lang="en-US" sz="1500"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1. redeem from slavery to sin</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a:t>
            </a:r>
            <a:r>
              <a:rPr lang="en-US" sz="14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2. marry the one who produced no heirs</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16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3. redeem land that was lost by relative</a:t>
            </a:r>
          </a:p>
          <a:p>
            <a:pPr>
              <a:lnSpc>
                <a:spcPct val="90000"/>
              </a:lnSpc>
              <a:spcBef>
                <a:spcPts val="300"/>
              </a:spcBef>
              <a:buNone/>
            </a:pPr>
            <a:r>
              <a:rPr lang="en-US" sz="2800" b="1" dirty="0" smtClean="0">
                <a:latin typeface="Tahoma" pitchFamily="34" charset="0"/>
                <a:ea typeface="Tahoma" pitchFamily="34" charset="0"/>
                <a:cs typeface="Tahoma" pitchFamily="34" charset="0"/>
              </a:rPr>
              <a:t>        </a:t>
            </a:r>
            <a:r>
              <a:rPr lang="en-US" sz="2000" b="1" dirty="0" smtClean="0">
                <a:latin typeface="Tahoma" pitchFamily="34" charset="0"/>
                <a:ea typeface="Tahoma" pitchFamily="34" charset="0"/>
                <a:cs typeface="Tahoma" pitchFamily="34" charset="0"/>
              </a:rPr>
              <a:t>   </a:t>
            </a:r>
            <a:r>
              <a:rPr lang="en-US" sz="16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    4. judicial executioner of murderer</a:t>
            </a:r>
          </a:p>
          <a:p>
            <a:r>
              <a:rPr lang="en-US" sz="2800" dirty="0" smtClean="0">
                <a:latin typeface="Tahoma" pitchFamily="34" charset="0"/>
                <a:ea typeface="Tahoma" pitchFamily="34" charset="0"/>
                <a:cs typeface="Tahoma" pitchFamily="34" charset="0"/>
              </a:rPr>
              <a:t>Jesus is uniquely qualified!  We are in the middle of God’s plan being worked out</a:t>
            </a:r>
            <a:endParaRPr lang="en-US" sz="2800" dirty="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Technic">
  <a:themeElements>
    <a:clrScheme name="Custom 2">
      <a:dk1>
        <a:sysClr val="windowText" lastClr="000000"/>
      </a:dk1>
      <a:lt1>
        <a:sysClr val="window" lastClr="FFFFFF"/>
      </a:lt1>
      <a:dk2>
        <a:srgbClr val="FFFFFF"/>
      </a:dk2>
      <a:lt2>
        <a:srgbClr val="D2D2D2"/>
      </a:lt2>
      <a:accent1>
        <a:srgbClr val="FF0000"/>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182</TotalTime>
  <Words>645</Words>
  <Application>Microsoft Office PowerPoint</Application>
  <PresentationFormat>On-screen Show (4:3)</PresentationFormat>
  <Paragraphs>51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Technic</vt:lpstr>
      <vt:lpstr>Slide 1</vt:lpstr>
      <vt:lpstr>GOD HAD A PLAN</vt:lpstr>
      <vt:lpstr>WHAT HAD HAPPENED?</vt:lpstr>
      <vt:lpstr>GOD ESTABLISHED LAW</vt:lpstr>
      <vt:lpstr>CARRYING OUT REDEMPTION</vt:lpstr>
      <vt:lpstr>REDEMPTION PART TWO</vt:lpstr>
      <vt:lpstr>REDEMPTION PART THREE</vt:lpstr>
      <vt:lpstr>REDEMPTION PART FOUR</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cp:revision>
  <dcterms:created xsi:type="dcterms:W3CDTF">2019-11-30T17:19:12Z</dcterms:created>
  <dcterms:modified xsi:type="dcterms:W3CDTF">2019-12-03T16:09:42Z</dcterms:modified>
</cp:coreProperties>
</file>