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1" r:id="rId1"/>
  </p:sldMasterIdLst>
  <p:handoutMasterIdLst>
    <p:handoutMasterId r:id="rId14"/>
  </p:handoutMasterIdLst>
  <p:sldIdLst>
    <p:sldId id="256" r:id="rId2"/>
    <p:sldId id="260" r:id="rId3"/>
    <p:sldId id="261" r:id="rId4"/>
    <p:sldId id="278" r:id="rId5"/>
    <p:sldId id="279" r:id="rId6"/>
    <p:sldId id="262" r:id="rId7"/>
    <p:sldId id="275" r:id="rId8"/>
    <p:sldId id="276" r:id="rId9"/>
    <p:sldId id="277" r:id="rId10"/>
    <p:sldId id="263" r:id="rId11"/>
    <p:sldId id="274" r:id="rId12"/>
    <p:sldId id="265" r:id="rId13"/>
  </p:sldIdLst>
  <p:sldSz cx="9144000" cy="6858000" type="letter"/>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1296" y="43"/>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103" cy="469011"/>
          </a:xfrm>
          <a:prstGeom prst="rect">
            <a:avLst/>
          </a:prstGeom>
        </p:spPr>
        <p:txBody>
          <a:bodyPr vert="horz" lIns="93576" tIns="46787" rIns="93576" bIns="46787" rtlCol="0"/>
          <a:lstStyle>
            <a:lvl1pPr algn="l">
              <a:defRPr sz="1200"/>
            </a:lvl1pPr>
          </a:lstStyle>
          <a:p>
            <a:endParaRPr lang="en-US" dirty="0"/>
          </a:p>
        </p:txBody>
      </p:sp>
      <p:sp>
        <p:nvSpPr>
          <p:cNvPr id="3" name="Date Placeholder 2"/>
          <p:cNvSpPr>
            <a:spLocks noGrp="1"/>
          </p:cNvSpPr>
          <p:nvPr>
            <p:ph type="dt" sz="quarter" idx="1"/>
          </p:nvPr>
        </p:nvSpPr>
        <p:spPr>
          <a:xfrm>
            <a:off x="4023783" y="1"/>
            <a:ext cx="3077103" cy="469011"/>
          </a:xfrm>
          <a:prstGeom prst="rect">
            <a:avLst/>
          </a:prstGeom>
        </p:spPr>
        <p:txBody>
          <a:bodyPr vert="horz" lIns="93576" tIns="46787" rIns="93576" bIns="46787" rtlCol="0"/>
          <a:lstStyle>
            <a:lvl1pPr algn="r">
              <a:defRPr sz="1200"/>
            </a:lvl1pPr>
          </a:lstStyle>
          <a:p>
            <a:fld id="{16D81201-0A12-4068-8D9E-3DAE313D4218}" type="datetimeFigureOut">
              <a:rPr lang="en-US" smtClean="0"/>
              <a:pPr/>
              <a:t>2/24/2021</a:t>
            </a:fld>
            <a:endParaRPr lang="en-US" dirty="0"/>
          </a:p>
        </p:txBody>
      </p:sp>
      <p:sp>
        <p:nvSpPr>
          <p:cNvPr id="4" name="Footer Placeholder 3"/>
          <p:cNvSpPr>
            <a:spLocks noGrp="1"/>
          </p:cNvSpPr>
          <p:nvPr>
            <p:ph type="ftr" sz="quarter" idx="2"/>
          </p:nvPr>
        </p:nvSpPr>
        <p:spPr>
          <a:xfrm>
            <a:off x="1" y="8917812"/>
            <a:ext cx="3077103" cy="469011"/>
          </a:xfrm>
          <a:prstGeom prst="rect">
            <a:avLst/>
          </a:prstGeom>
        </p:spPr>
        <p:txBody>
          <a:bodyPr vert="horz" lIns="93576" tIns="46787" rIns="93576" bIns="46787"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783" y="8917812"/>
            <a:ext cx="3077103" cy="469011"/>
          </a:xfrm>
          <a:prstGeom prst="rect">
            <a:avLst/>
          </a:prstGeom>
        </p:spPr>
        <p:txBody>
          <a:bodyPr vert="horz" lIns="93576" tIns="46787" rIns="93576" bIns="46787" rtlCol="0" anchor="b"/>
          <a:lstStyle>
            <a:lvl1pPr algn="r">
              <a:defRPr sz="1200"/>
            </a:lvl1pPr>
          </a:lstStyle>
          <a:p>
            <a:fld id="{C8D7BC5C-8615-4922-A495-1583658F99BB}"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2" name="Picture 2" descr="\\DROBO-FS\QuickDrops\JB\PPTX NG\Droplets\LightingOverlay.png"/>
          <p:cNvPicPr>
            <a:picLocks noChangeAspect="1" noChangeArrowheads="1"/>
          </p:cNvPicPr>
          <p:nvPr/>
        </p:nvPicPr>
        <p:blipFill>
          <a:blip r:embed="rId2">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66" name="Group 65"/>
          <p:cNvGrpSpPr/>
          <p:nvPr/>
        </p:nvGrpSpPr>
        <p:grpSpPr>
          <a:xfrm>
            <a:off x="0" y="1"/>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67"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68"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9"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0"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71"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2"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3"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4"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5"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6"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7"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8"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9"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0"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1"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2"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3"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4"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5"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6"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7"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8"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9"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0"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1"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2"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3"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4"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5"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96"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7"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8"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9"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0"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1"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2"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3"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4"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5"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6"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7"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08"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9"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0"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1"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2"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3"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4"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5"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6"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7"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8"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9"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0"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900240" y="1122364"/>
            <a:ext cx="6593681" cy="2387600"/>
          </a:xfrm>
        </p:spPr>
        <p:txBody>
          <a:bodyPr anchor="b">
            <a:normAutofit/>
          </a:bodyPr>
          <a:lstStyle>
            <a:lvl1pPr algn="l">
              <a:defRPr sz="3600"/>
            </a:lvl1pPr>
          </a:lstStyle>
          <a:p>
            <a:r>
              <a:rPr lang="en-US"/>
              <a:t>Click to edit Master title style</a:t>
            </a:r>
            <a:endParaRPr lang="en-US" dirty="0"/>
          </a:p>
        </p:txBody>
      </p:sp>
      <p:sp>
        <p:nvSpPr>
          <p:cNvPr id="3" name="Subtitle 2"/>
          <p:cNvSpPr>
            <a:spLocks noGrp="1"/>
          </p:cNvSpPr>
          <p:nvPr>
            <p:ph type="subTitle" idx="1"/>
          </p:nvPr>
        </p:nvSpPr>
        <p:spPr>
          <a:xfrm>
            <a:off x="1900240" y="3602038"/>
            <a:ext cx="6593681" cy="1655762"/>
          </a:xfrm>
        </p:spPr>
        <p:txBody>
          <a:bodyPr>
            <a:normAutofit/>
          </a:bodyPr>
          <a:lstStyle>
            <a:lvl1pPr marL="0" indent="0" algn="l">
              <a:buNone/>
              <a:defRPr sz="1500" cap="all"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801052" y="5410203"/>
            <a:ext cx="2057400" cy="365125"/>
          </a:xfrm>
        </p:spPr>
        <p:txBody>
          <a:bodyPr/>
          <a:lstStyle/>
          <a:p>
            <a:fld id="{48A87A34-81AB-432B-8DAE-1953F412C126}" type="datetimeFigureOut">
              <a:rPr lang="en-US" smtClean="0"/>
              <a:pPr/>
              <a:t>2/24/2021</a:t>
            </a:fld>
            <a:endParaRPr lang="en-US" dirty="0"/>
          </a:p>
        </p:txBody>
      </p:sp>
      <p:sp>
        <p:nvSpPr>
          <p:cNvPr id="5" name="Footer Placeholder 4"/>
          <p:cNvSpPr>
            <a:spLocks noGrp="1"/>
          </p:cNvSpPr>
          <p:nvPr>
            <p:ph type="ftr" sz="quarter" idx="11"/>
          </p:nvPr>
        </p:nvSpPr>
        <p:spPr>
          <a:xfrm>
            <a:off x="1900238" y="5410203"/>
            <a:ext cx="3843665" cy="365125"/>
          </a:xfrm>
        </p:spPr>
        <p:txBody>
          <a:bodyPr/>
          <a:lstStyle/>
          <a:p>
            <a:endParaRPr lang="en-US" dirty="0"/>
          </a:p>
        </p:txBody>
      </p:sp>
      <p:sp>
        <p:nvSpPr>
          <p:cNvPr id="6" name="Slide Number Placeholder 5"/>
          <p:cNvSpPr>
            <a:spLocks noGrp="1"/>
          </p:cNvSpPr>
          <p:nvPr>
            <p:ph type="sldNum" sz="quarter" idx="12"/>
          </p:nvPr>
        </p:nvSpPr>
        <p:spPr>
          <a:xfrm>
            <a:off x="7915604" y="5410201"/>
            <a:ext cx="57831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27653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57" y="4304666"/>
            <a:ext cx="7434267" cy="819355"/>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56057" y="606426"/>
            <a:ext cx="7434267" cy="3299778"/>
          </a:xfrm>
          <a:prstGeom prst="round2DiagRect">
            <a:avLst>
              <a:gd name="adj1" fmla="val 5101"/>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400"/>
            </a:lvl1pPr>
          </a:lstStyle>
          <a:p>
            <a:pPr marL="0" lvl="0" indent="0">
              <a:buNone/>
            </a:pPr>
            <a:r>
              <a:rPr lang="en-US" dirty="0"/>
              <a:t>Click icon to add picture</a:t>
            </a:r>
          </a:p>
        </p:txBody>
      </p:sp>
      <p:sp>
        <p:nvSpPr>
          <p:cNvPr id="4" name="Text Placeholder 3"/>
          <p:cNvSpPr>
            <a:spLocks noGrp="1"/>
          </p:cNvSpPr>
          <p:nvPr>
            <p:ph type="body" sz="half" idx="2"/>
          </p:nvPr>
        </p:nvSpPr>
        <p:spPr>
          <a:xfrm>
            <a:off x="856024" y="5124021"/>
            <a:ext cx="7433144" cy="682472"/>
          </a:xfrm>
        </p:spPr>
        <p:txBody>
          <a:bodyP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2/24/2021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49796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93" y="609600"/>
            <a:ext cx="7429467" cy="3429000"/>
          </a:xfrm>
        </p:spPr>
        <p:txBody>
          <a:bodyPr anchor="ctr">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856059" y="4419601"/>
            <a:ext cx="7428344" cy="1371599"/>
          </a:xfrm>
        </p:spPr>
        <p:txBody>
          <a:bodyPr anchor="ctr">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2/24/2021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3768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1"/>
            <a:ext cx="6977064" cy="2748429"/>
          </a:xfrm>
        </p:spPr>
        <p:txBody>
          <a:bodyPr anchor="ctr">
            <a:normAutofit/>
          </a:bodyPr>
          <a:lstStyle>
            <a:lvl1pPr>
              <a:defRPr sz="27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8"/>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4" name="Text Placeholder 3"/>
          <p:cNvSpPr>
            <a:spLocks noGrp="1"/>
          </p:cNvSpPr>
          <p:nvPr>
            <p:ph type="body" sz="half" idx="2"/>
          </p:nvPr>
        </p:nvSpPr>
        <p:spPr>
          <a:xfrm>
            <a:off x="856058" y="4309920"/>
            <a:ext cx="7429503" cy="1489496"/>
          </a:xfrm>
        </p:spPr>
        <p:txBody>
          <a:bodyPr anchor="ctr">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2/24/2021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
        <p:nvSpPr>
          <p:cNvPr id="52" name="TextBox 51"/>
          <p:cNvSpPr txBox="1"/>
          <p:nvPr/>
        </p:nvSpPr>
        <p:spPr>
          <a:xfrm>
            <a:off x="696579" y="718458"/>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53" name="TextBox 52"/>
          <p:cNvSpPr txBox="1"/>
          <p:nvPr/>
        </p:nvSpPr>
        <p:spPr>
          <a:xfrm>
            <a:off x="7817473" y="2764973"/>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Tree>
    <p:extLst>
      <p:ext uri="{BB962C8B-B14F-4D97-AF65-F5344CB8AC3E}">
        <p14:creationId xmlns:p14="http://schemas.microsoft.com/office/powerpoint/2010/main" val="5213771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059" y="2134043"/>
            <a:ext cx="7429501" cy="2511835"/>
          </a:xfrm>
        </p:spPr>
        <p:txBody>
          <a:bodyPr anchor="b">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856024" y="4657656"/>
            <a:ext cx="7428379" cy="1140644"/>
          </a:xfrm>
        </p:spPr>
        <p:txBody>
          <a:bodyPr anchor="t">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2/24/2021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344569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56061" y="609600"/>
            <a:ext cx="74294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856057" y="2674463"/>
            <a:ext cx="2397675"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856059" y="3360263"/>
            <a:ext cx="2396432"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3386077" y="2677635"/>
            <a:ext cx="2388289"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3386075" y="3363435"/>
            <a:ext cx="2388959"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5889332" y="2674463"/>
            <a:ext cx="2396227"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5889332" y="3360263"/>
            <a:ext cx="2396227"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2/24/2021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542014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56060" y="609600"/>
            <a:ext cx="74294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856061" y="4404597"/>
            <a:ext cx="2396431"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856061" y="2666998"/>
            <a:ext cx="2396431"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1" name="Text Placeholder 3"/>
          <p:cNvSpPr>
            <a:spLocks noGrp="1"/>
          </p:cNvSpPr>
          <p:nvPr>
            <p:ph type="body" sz="half" idx="18"/>
          </p:nvPr>
        </p:nvSpPr>
        <p:spPr>
          <a:xfrm>
            <a:off x="856061" y="4980860"/>
            <a:ext cx="2396431" cy="817843"/>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3366791" y="4404597"/>
            <a:ext cx="2400300"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3366791" y="2666998"/>
            <a:ext cx="2399205"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4" name="Text Placeholder 3"/>
          <p:cNvSpPr>
            <a:spLocks noGrp="1"/>
          </p:cNvSpPr>
          <p:nvPr>
            <p:ph type="body" sz="half" idx="19"/>
          </p:nvPr>
        </p:nvSpPr>
        <p:spPr>
          <a:xfrm>
            <a:off x="3365695" y="4980857"/>
            <a:ext cx="2400300" cy="81034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5889427" y="4404596"/>
            <a:ext cx="2393056"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5889333" y="2666998"/>
            <a:ext cx="239622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7" name="Text Placeholder 3"/>
          <p:cNvSpPr>
            <a:spLocks noGrp="1"/>
          </p:cNvSpPr>
          <p:nvPr>
            <p:ph type="body" sz="half" idx="20"/>
          </p:nvPr>
        </p:nvSpPr>
        <p:spPr>
          <a:xfrm>
            <a:off x="5889332" y="4980856"/>
            <a:ext cx="2396227" cy="810345"/>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2/24/2021</a:t>
            </a:fld>
            <a:endParaRPr lang="en-US" dirty="0"/>
          </a:p>
        </p:txBody>
      </p:sp>
      <p:sp>
        <p:nvSpPr>
          <p:cNvPr id="4" name="Footer Placeholder 3"/>
          <p:cNvSpPr>
            <a:spLocks noGrp="1"/>
          </p:cNvSpPr>
          <p:nvPr>
            <p:ph type="ftr" sz="quarter" idx="11"/>
          </p:nvPr>
        </p:nvSpPr>
        <p:spPr/>
        <p:txBody>
          <a:bodyPr/>
          <a:lstStyle>
            <a:lvl1pPr>
              <a:defRPr cap="all" baseline="0"/>
            </a:lvl1p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1179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196203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2" y="609601"/>
            <a:ext cx="1503759"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6057" y="609601"/>
            <a:ext cx="5811443"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44936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7" name="Title 1"/>
          <p:cNvSpPr>
            <a:spLocks noGrp="1"/>
          </p:cNvSpPr>
          <p:nvPr>
            <p:ph type="title"/>
          </p:nvPr>
        </p:nvSpPr>
        <p:spPr>
          <a:xfrm>
            <a:off x="244699" y="154547"/>
            <a:ext cx="8706118" cy="1313646"/>
          </a:xfrm>
        </p:spPr>
        <p:txBody>
          <a:bodyPr>
            <a:normAutofit/>
          </a:bodyPr>
          <a:lstStyle>
            <a:lvl1pPr algn="ctr">
              <a:defRPr sz="4000">
                <a:solidFill>
                  <a:schemeClr val="tx1"/>
                </a:solidFill>
                <a:latin typeface="Tahoma" pitchFamily="34" charset="0"/>
                <a:ea typeface="Tahoma" pitchFamily="34" charset="0"/>
                <a:cs typeface="Tahoma" pitchFamily="34" charset="0"/>
              </a:defRPr>
            </a:lvl1pPr>
          </a:lstStyle>
          <a:p>
            <a:r>
              <a:rPr lang="en-US" dirty="0"/>
              <a:t>Click to edit Master title style</a:t>
            </a:r>
          </a:p>
        </p:txBody>
      </p:sp>
      <p:sp>
        <p:nvSpPr>
          <p:cNvPr id="48" name="Content Placeholder 2"/>
          <p:cNvSpPr>
            <a:spLocks noGrp="1"/>
          </p:cNvSpPr>
          <p:nvPr>
            <p:ph idx="1"/>
          </p:nvPr>
        </p:nvSpPr>
        <p:spPr>
          <a:xfrm>
            <a:off x="0" y="1519706"/>
            <a:ext cx="9143999" cy="5338293"/>
          </a:xfrm>
        </p:spPr>
        <p:txBody>
          <a:bodyPr>
            <a:normAutofit/>
          </a:bodyPr>
          <a:lstStyle>
            <a:lvl1pPr>
              <a:defRPr sz="2600">
                <a:solidFill>
                  <a:schemeClr val="tx1"/>
                </a:solidFill>
                <a:latin typeface="Tahoma" pitchFamily="34" charset="0"/>
                <a:ea typeface="Tahoma" pitchFamily="34" charset="0"/>
                <a:cs typeface="Tahoma" pitchFamily="34" charset="0"/>
              </a:defRPr>
            </a:lvl1pPr>
            <a:lvl2pPr>
              <a:defRPr>
                <a:latin typeface="Tahoma" pitchFamily="34" charset="0"/>
                <a:ea typeface="Tahoma" pitchFamily="34" charset="0"/>
                <a:cs typeface="Tahoma" pitchFamily="34" charset="0"/>
              </a:defRPr>
            </a:lvl2pPr>
            <a:lvl3pPr>
              <a:defRPr>
                <a:latin typeface="Tahoma" pitchFamily="34" charset="0"/>
                <a:ea typeface="Tahoma" pitchFamily="34" charset="0"/>
                <a:cs typeface="Tahoma" pitchFamily="34" charset="0"/>
              </a:defRPr>
            </a:lvl3pPr>
            <a:lvl4pPr>
              <a:defRPr>
                <a:latin typeface="Tahoma" pitchFamily="34" charset="0"/>
                <a:ea typeface="Tahoma" pitchFamily="34" charset="0"/>
                <a:cs typeface="Tahoma" pitchFamily="34" charset="0"/>
              </a:defRPr>
            </a:lvl4pPr>
            <a:lvl5pPr>
              <a:defRPr>
                <a:latin typeface="Tahoma" pitchFamily="34" charset="0"/>
                <a:ea typeface="Tahoma" pitchFamily="34" charset="0"/>
                <a:cs typeface="Tahoma" pitchFamily="34" charset="0"/>
              </a:defRPr>
            </a:lvl5pPr>
          </a:lstStyle>
          <a:p>
            <a:pPr lvl="0"/>
            <a:endParaRPr lang="en-US" dirty="0"/>
          </a:p>
        </p:txBody>
      </p:sp>
      <p:sp>
        <p:nvSpPr>
          <p:cNvPr id="49" name="Date Placeholder 3"/>
          <p:cNvSpPr>
            <a:spLocks noGrp="1"/>
          </p:cNvSpPr>
          <p:nvPr>
            <p:ph type="dt" sz="half" idx="10"/>
          </p:nvPr>
        </p:nvSpPr>
        <p:spPr>
          <a:xfrm>
            <a:off x="5592691" y="5883278"/>
            <a:ext cx="2057400" cy="365125"/>
          </a:xfrm>
        </p:spPr>
        <p:txBody>
          <a:bodyPr/>
          <a:lstStyle/>
          <a:p>
            <a:fld id="{48A87A34-81AB-432B-8DAE-1953F412C126}" type="datetimeFigureOut">
              <a:rPr lang="en-US" smtClean="0"/>
              <a:pPr/>
              <a:t>2/24/2021</a:t>
            </a:fld>
            <a:endParaRPr lang="en-US" dirty="0"/>
          </a:p>
        </p:txBody>
      </p:sp>
      <p:sp>
        <p:nvSpPr>
          <p:cNvPr id="50" name="Footer Placeholder 4"/>
          <p:cNvSpPr>
            <a:spLocks noGrp="1"/>
          </p:cNvSpPr>
          <p:nvPr>
            <p:ph type="ftr" sz="quarter" idx="11"/>
          </p:nvPr>
        </p:nvSpPr>
        <p:spPr>
          <a:xfrm>
            <a:off x="856059" y="5883277"/>
            <a:ext cx="4679483" cy="365125"/>
          </a:xfrm>
        </p:spPr>
        <p:txBody>
          <a:bodyPr/>
          <a:lstStyle/>
          <a:p>
            <a:endParaRPr lang="en-US" dirty="0"/>
          </a:p>
        </p:txBody>
      </p:sp>
      <p:sp>
        <p:nvSpPr>
          <p:cNvPr id="51" name="Slide Number Placeholder 5"/>
          <p:cNvSpPr>
            <a:spLocks noGrp="1"/>
          </p:cNvSpPr>
          <p:nvPr>
            <p:ph type="sldNum" sz="quarter" idx="12"/>
          </p:nvPr>
        </p:nvSpPr>
        <p:spPr>
          <a:xfrm>
            <a:off x="7707242" y="5883276"/>
            <a:ext cx="57831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29483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6059" y="1419228"/>
            <a:ext cx="7429500" cy="2852737"/>
          </a:xfrm>
        </p:spPr>
        <p:txBody>
          <a:bodyPr anchor="b">
            <a:normAutofit/>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a:xfrm>
            <a:off x="856059" y="4424362"/>
            <a:ext cx="7429500" cy="1374776"/>
          </a:xfrm>
        </p:spPr>
        <p:txBody>
          <a:bodyPr>
            <a:normAutofit/>
          </a:bodyPr>
          <a:lstStyle>
            <a:lvl1pPr marL="0" indent="0">
              <a:buNone/>
              <a:defRPr sz="1350" cap="all" baseline="0">
                <a:solidFill>
                  <a:schemeClr val="tx1">
                    <a:tint val="75000"/>
                  </a:schemeClr>
                </a:solidFill>
              </a:defRPr>
            </a:lvl1pPr>
            <a:lvl2pPr marL="342900" indent="0">
              <a:buNone/>
              <a:defRPr sz="135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59995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6059" y="2249486"/>
            <a:ext cx="3658792"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1" y="2249486"/>
            <a:ext cx="3656408"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2/24/2021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94917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56059" y="619128"/>
            <a:ext cx="74295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78903" y="2249487"/>
            <a:ext cx="3435949" cy="823912"/>
          </a:xfrm>
        </p:spPr>
        <p:txBody>
          <a:bodyPr anchor="b"/>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56060" y="3073399"/>
            <a:ext cx="3658793"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1992" y="2249486"/>
            <a:ext cx="3433565" cy="823912"/>
          </a:xfrm>
        </p:spPr>
        <p:txBody>
          <a:bodyPr anchor="b"/>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1" y="3073399"/>
            <a:ext cx="3656408"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2/24/2021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33992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2/24/2021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48923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2/24/2021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85699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030" y="609601"/>
            <a:ext cx="2892028" cy="1639884"/>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67151" y="592666"/>
            <a:ext cx="4418407"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0030" y="2249486"/>
            <a:ext cx="2892028" cy="354171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2/24/2021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53700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61" y="609601"/>
            <a:ext cx="3753963" cy="1639886"/>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32867" y="609601"/>
            <a:ext cx="3452693" cy="5181602"/>
          </a:xfrm>
          <a:prstGeom prst="round2DiagRect">
            <a:avLst>
              <a:gd name="adj1" fmla="val 6074"/>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defRPr lang="en-US" sz="2400"/>
            </a:lvl1pPr>
          </a:lstStyle>
          <a:p>
            <a:pPr marL="0" lvl="0" indent="0">
              <a:buNone/>
            </a:pPr>
            <a:r>
              <a:rPr lang="en-US" dirty="0"/>
              <a:t>Click icon to add picture</a:t>
            </a:r>
          </a:p>
        </p:txBody>
      </p:sp>
      <p:sp>
        <p:nvSpPr>
          <p:cNvPr id="4" name="Text Placeholder 3"/>
          <p:cNvSpPr>
            <a:spLocks noGrp="1"/>
          </p:cNvSpPr>
          <p:nvPr>
            <p:ph type="body" sz="half" idx="2"/>
          </p:nvPr>
        </p:nvSpPr>
        <p:spPr>
          <a:xfrm>
            <a:off x="856059" y="2249486"/>
            <a:ext cx="3753964" cy="354171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2/24/2021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12554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1"/>
            <a:ext cx="9041775" cy="6858001"/>
            <a:chOff x="-14288" y="0"/>
            <a:chExt cx="9041774"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8352798"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856061" y="618519"/>
            <a:ext cx="74294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56061" y="2249487"/>
            <a:ext cx="74294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92691" y="5883278"/>
            <a:ext cx="2057400" cy="365125"/>
          </a:xfrm>
          <a:prstGeom prst="rect">
            <a:avLst/>
          </a:prstGeom>
        </p:spPr>
        <p:txBody>
          <a:bodyPr vert="horz" lIns="91440" tIns="45720" rIns="91440" bIns="45720" rtlCol="0" anchor="ctr"/>
          <a:lstStyle>
            <a:lvl1pPr algn="r">
              <a:defRPr sz="788">
                <a:solidFill>
                  <a:schemeClr val="tx1">
                    <a:tint val="75000"/>
                  </a:schemeClr>
                </a:solidFill>
              </a:defRPr>
            </a:lvl1pPr>
          </a:lstStyle>
          <a:p>
            <a:fld id="{48A87A34-81AB-432B-8DAE-1953F412C126}" type="datetimeFigureOut">
              <a:rPr lang="en-US" smtClean="0"/>
              <a:pPr/>
              <a:t>2/24/2021</a:t>
            </a:fld>
            <a:endParaRPr lang="en-US" dirty="0"/>
          </a:p>
        </p:txBody>
      </p:sp>
      <p:sp>
        <p:nvSpPr>
          <p:cNvPr id="5" name="Footer Placeholder 4"/>
          <p:cNvSpPr>
            <a:spLocks noGrp="1"/>
          </p:cNvSpPr>
          <p:nvPr>
            <p:ph type="ftr" sz="quarter" idx="3"/>
          </p:nvPr>
        </p:nvSpPr>
        <p:spPr>
          <a:xfrm>
            <a:off x="856059" y="5883277"/>
            <a:ext cx="4679483" cy="365125"/>
          </a:xfrm>
          <a:prstGeom prst="rect">
            <a:avLst/>
          </a:prstGeom>
        </p:spPr>
        <p:txBody>
          <a:bodyPr vert="horz" lIns="91440" tIns="45720" rIns="91440" bIns="45720" rtlCol="0" anchor="ctr"/>
          <a:lstStyle>
            <a:lvl1pPr algn="l">
              <a:defRPr sz="78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707242" y="5883276"/>
            <a:ext cx="578317" cy="365125"/>
          </a:xfrm>
          <a:prstGeom prst="rect">
            <a:avLst/>
          </a:prstGeom>
        </p:spPr>
        <p:txBody>
          <a:bodyPr vert="horz" lIns="91440" tIns="45720" rIns="91440" bIns="45720" rtlCol="0" anchor="ctr"/>
          <a:lstStyle>
            <a:lvl1pPr algn="r">
              <a:defRPr sz="788">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541298"/>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 id="2147483758" r:id="rId17"/>
  </p:sldLayoutIdLst>
  <p:txStyles>
    <p:title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p:titleStyle>
    <p:bodyStyle>
      <a:lvl1pPr marL="171450" indent="-171450" algn="l" defTabSz="685800"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8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7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6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3168" y="1122364"/>
            <a:ext cx="6593681" cy="2387600"/>
          </a:xfrm>
        </p:spPr>
        <p:txBody>
          <a:bodyPr>
            <a:noAutofit/>
          </a:bodyPr>
          <a:lstStyle/>
          <a:p>
            <a:pPr algn="ct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A</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question of</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character</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2400" b="1" dirty="0">
                <a:solidFill>
                  <a:srgbClr val="002060"/>
                </a:solidFill>
                <a:effectLst>
                  <a:outerShdw blurRad="38100" dist="38100" dir="2700000" algn="tl">
                    <a:srgbClr val="000000">
                      <a:alpha val="43137"/>
                    </a:srgbClr>
                  </a:outerShdw>
                </a:effectLst>
                <a:latin typeface="Tempus Sans ITC" panose="04020404030D07020202" pitchFamily="82" charset="0"/>
              </a:rPr>
              <a:t>Lesson 7</a:t>
            </a:r>
          </a:p>
        </p:txBody>
      </p:sp>
      <p:sp>
        <p:nvSpPr>
          <p:cNvPr id="3" name="Subtitle 2"/>
          <p:cNvSpPr>
            <a:spLocks noGrp="1"/>
          </p:cNvSpPr>
          <p:nvPr>
            <p:ph type="subTitle" idx="1"/>
          </p:nvPr>
        </p:nvSpPr>
        <p:spPr>
          <a:xfrm>
            <a:off x="874144" y="5059393"/>
            <a:ext cx="7821283" cy="1462177"/>
          </a:xfrm>
        </p:spPr>
        <p:txBody>
          <a:bodyPr>
            <a:normAutofit lnSpcReduction="10000"/>
          </a:bodyPr>
          <a:lstStyle/>
          <a:p>
            <a:pPr algn="ctr">
              <a:lnSpc>
                <a:spcPct val="100000"/>
              </a:lnSpc>
              <a:spcBef>
                <a:spcPts val="0"/>
              </a:spcBef>
            </a:pPr>
            <a:r>
              <a:rPr lang="en-US" sz="2400" dirty="0" err="1">
                <a:solidFill>
                  <a:srgbClr val="002060"/>
                </a:solidFill>
                <a:effectLst>
                  <a:outerShdw blurRad="38100" dist="38100" dir="2700000" algn="tl">
                    <a:srgbClr val="000000">
                      <a:alpha val="43137"/>
                    </a:srgbClr>
                  </a:outerShdw>
                </a:effectLst>
                <a:latin typeface="Tempus Sans ITC" panose="04020404030D07020202" pitchFamily="82" charset="0"/>
              </a:rPr>
              <a:t>jOlYNN</a:t>
            </a: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 GOWER</a:t>
            </a:r>
          </a:p>
          <a:p>
            <a:pPr algn="ctr">
              <a:lnSpc>
                <a:spcPct val="100000"/>
              </a:lnSpc>
              <a:spcBef>
                <a:spcPts val="0"/>
              </a:spcBef>
            </a:pP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Spring 2021</a:t>
            </a:r>
          </a:p>
          <a:p>
            <a:pPr algn="ctr">
              <a:lnSpc>
                <a:spcPct val="100000"/>
              </a:lnSpc>
              <a:spcBef>
                <a:spcPts val="0"/>
              </a:spcBef>
            </a:pP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217/493-6151</a:t>
            </a:r>
          </a:p>
          <a:p>
            <a:pPr algn="ctr">
              <a:lnSpc>
                <a:spcPct val="100000"/>
              </a:lnSpc>
              <a:spcBef>
                <a:spcPts val="0"/>
              </a:spcBef>
            </a:pP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JGOWER@GUARDINGTHETRUTH.ORG</a:t>
            </a:r>
          </a:p>
        </p:txBody>
      </p:sp>
    </p:spTree>
    <p:extLst>
      <p:ext uri="{BB962C8B-B14F-4D97-AF65-F5344CB8AC3E}">
        <p14:creationId xmlns:p14="http://schemas.microsoft.com/office/powerpoint/2010/main" val="3402511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0"/>
            <a:ext cx="8706118" cy="968991"/>
          </a:xfrm>
        </p:spPr>
        <p:txBody>
          <a:bodyPr>
            <a:normAutofit/>
          </a:bodyPr>
          <a:lstStyle/>
          <a:p>
            <a:r>
              <a:rPr lang="en-US" sz="4800" dirty="0"/>
              <a:t>HOW THE RIGHTEOUS LIVE</a:t>
            </a:r>
          </a:p>
        </p:txBody>
      </p:sp>
      <p:sp>
        <p:nvSpPr>
          <p:cNvPr id="3" name="Content Placeholder 2"/>
          <p:cNvSpPr>
            <a:spLocks noGrp="1"/>
          </p:cNvSpPr>
          <p:nvPr>
            <p:ph idx="1"/>
          </p:nvPr>
        </p:nvSpPr>
        <p:spPr>
          <a:xfrm>
            <a:off x="0" y="927463"/>
            <a:ext cx="9143999" cy="5930538"/>
          </a:xfrm>
        </p:spPr>
        <p:txBody>
          <a:bodyPr>
            <a:noAutofit/>
          </a:bodyPr>
          <a:lstStyle/>
          <a:p>
            <a:pPr>
              <a:lnSpc>
                <a:spcPct val="90000"/>
              </a:lnSpc>
              <a:spcBef>
                <a:spcPts val="0"/>
              </a:spcBef>
              <a:spcAft>
                <a:spcPts val="300"/>
              </a:spcAft>
            </a:pPr>
            <a:r>
              <a:rPr lang="en-US" b="1" dirty="0"/>
              <a:t>Habakkuk 2:1-4 </a:t>
            </a:r>
            <a:r>
              <a:rPr lang="en-US" dirty="0"/>
              <a:t> I will stand on my guard post and station myself on the rampart; and I will keep watch to see what He will speak to me, and how I may reply when I am reproved. Then the </a:t>
            </a:r>
            <a:r>
              <a:rPr lang="en-US" cap="small" dirty="0"/>
              <a:t>LORD</a:t>
            </a:r>
            <a:r>
              <a:rPr lang="en-US" dirty="0"/>
              <a:t> answered me and said, "Record the vision and inscribe </a:t>
            </a:r>
            <a:r>
              <a:rPr lang="en-US" i="1" dirty="0"/>
              <a:t>it</a:t>
            </a:r>
            <a:r>
              <a:rPr lang="en-US" dirty="0"/>
              <a:t> on tablets, that the one who reads it may run. For the vision is yet for the appointed time; It hastens toward the goal and it will not fail. Though it tarries, wait for it; For it will certainly come, it will not delay. </a:t>
            </a:r>
            <a:br>
              <a:rPr lang="en-US" dirty="0"/>
            </a:br>
            <a:r>
              <a:rPr lang="en-US" dirty="0"/>
              <a:t>Behold, as for the proud one, His soul is not right within him; But the righteous will live by his faith. </a:t>
            </a:r>
          </a:p>
          <a:p>
            <a:pPr>
              <a:lnSpc>
                <a:spcPct val="90000"/>
              </a:lnSpc>
              <a:spcBef>
                <a:spcPts val="0"/>
              </a:spcBef>
              <a:spcAft>
                <a:spcPts val="300"/>
              </a:spcAft>
            </a:pPr>
            <a:r>
              <a:rPr lang="en-US" dirty="0"/>
              <a:t>He may have been literally a “watchman on the wall” or he may have been speaking figuratively</a:t>
            </a:r>
          </a:p>
          <a:p>
            <a:pPr>
              <a:lnSpc>
                <a:spcPct val="90000"/>
              </a:lnSpc>
              <a:spcBef>
                <a:spcPts val="0"/>
              </a:spcBef>
              <a:spcAft>
                <a:spcPts val="300"/>
              </a:spcAft>
            </a:pPr>
            <a:r>
              <a:rPr lang="en-US" dirty="0"/>
              <a:t>Reproved: </a:t>
            </a:r>
            <a:r>
              <a:rPr lang="en-US" i="1" dirty="0" err="1"/>
              <a:t>tokachath</a:t>
            </a:r>
            <a:r>
              <a:rPr lang="en-US" i="1" dirty="0"/>
              <a:t>: </a:t>
            </a:r>
            <a:r>
              <a:rPr lang="en-US" dirty="0"/>
              <a:t>chastened, rebuked</a:t>
            </a:r>
          </a:p>
          <a:p>
            <a:pPr>
              <a:lnSpc>
                <a:spcPct val="90000"/>
              </a:lnSpc>
              <a:spcBef>
                <a:spcPts val="0"/>
              </a:spcBef>
              <a:spcAft>
                <a:spcPts val="300"/>
              </a:spcAft>
            </a:pPr>
            <a:r>
              <a:rPr lang="en-US" b="1" dirty="0"/>
              <a:t>Romans 10:17 </a:t>
            </a:r>
            <a:r>
              <a:rPr lang="en-US" dirty="0"/>
              <a:t> So faith </a:t>
            </a:r>
            <a:r>
              <a:rPr lang="en-US" i="1" dirty="0"/>
              <a:t>comes</a:t>
            </a:r>
            <a:r>
              <a:rPr lang="en-US" dirty="0"/>
              <a:t> from hearing, and hearing by the word of Christ. </a:t>
            </a:r>
          </a:p>
          <a:p>
            <a:pPr>
              <a:lnSpc>
                <a:spcPct val="90000"/>
              </a:lnSpc>
              <a:spcBef>
                <a:spcPts val="0"/>
              </a:spcBef>
              <a:spcAft>
                <a:spcPts val="300"/>
              </a:spcAft>
            </a:pPr>
            <a:r>
              <a:rPr lang="en-US" dirty="0" err="1"/>
              <a:t>Word:</a:t>
            </a:r>
            <a:r>
              <a:rPr lang="en-US" i="1" dirty="0" err="1"/>
              <a:t>rhema</a:t>
            </a:r>
            <a:r>
              <a:rPr lang="en-US" dirty="0"/>
              <a:t>: the spoken word that someone brings </a:t>
            </a:r>
          </a:p>
          <a:p>
            <a:pPr>
              <a:lnSpc>
                <a:spcPct val="90000"/>
              </a:lnSpc>
              <a:spcBef>
                <a:spcPts val="0"/>
              </a:spcBef>
              <a:spcAft>
                <a:spcPts val="300"/>
              </a:spcAft>
            </a:pPr>
            <a:endParaRPr lang="en-US" dirty="0"/>
          </a:p>
          <a:p>
            <a:pPr>
              <a:lnSpc>
                <a:spcPct val="90000"/>
              </a:lnSpc>
              <a:spcBef>
                <a:spcPts val="0"/>
              </a:spcBef>
              <a:spcAft>
                <a:spcPts val="300"/>
              </a:spcAft>
            </a:pPr>
            <a:endParaRPr lang="en-US" dirty="0"/>
          </a:p>
          <a:p>
            <a:pPr>
              <a:lnSpc>
                <a:spcPct val="90000"/>
              </a:lnSpc>
              <a:spcBef>
                <a:spcPts val="0"/>
              </a:spcBef>
              <a:spcAft>
                <a:spcPts val="300"/>
              </a:spcAft>
            </a:pPr>
            <a:endParaRPr lang="en-US" dirty="0"/>
          </a:p>
          <a:p>
            <a:pPr>
              <a:lnSpc>
                <a:spcPct val="90000"/>
              </a:lnSpc>
              <a:spcBef>
                <a:spcPts val="0"/>
              </a:spcBef>
              <a:spcAft>
                <a:spcPts val="300"/>
              </a:spcAft>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4547"/>
            <a:ext cx="9144000" cy="848753"/>
          </a:xfrm>
        </p:spPr>
        <p:txBody>
          <a:bodyPr>
            <a:normAutofit/>
          </a:bodyPr>
          <a:lstStyle/>
          <a:p>
            <a:r>
              <a:rPr lang="en-US" dirty="0"/>
              <a:t>GOD WILL DEAL WITH BABYLON</a:t>
            </a:r>
          </a:p>
        </p:txBody>
      </p:sp>
      <p:sp>
        <p:nvSpPr>
          <p:cNvPr id="3" name="Content Placeholder 2"/>
          <p:cNvSpPr>
            <a:spLocks noGrp="1"/>
          </p:cNvSpPr>
          <p:nvPr>
            <p:ph idx="1"/>
          </p:nvPr>
        </p:nvSpPr>
        <p:spPr>
          <a:xfrm>
            <a:off x="0" y="927100"/>
            <a:ext cx="9143999" cy="5930899"/>
          </a:xfrm>
        </p:spPr>
        <p:txBody>
          <a:bodyPr>
            <a:normAutofit/>
          </a:bodyPr>
          <a:lstStyle/>
          <a:p>
            <a:pPr>
              <a:lnSpc>
                <a:spcPct val="90000"/>
              </a:lnSpc>
              <a:spcBef>
                <a:spcPts val="0"/>
              </a:spcBef>
            </a:pPr>
            <a:r>
              <a:rPr lang="en-US" b="1" dirty="0"/>
              <a:t>Habakkuk 2:6-10 </a:t>
            </a:r>
            <a:r>
              <a:rPr lang="en-US" dirty="0"/>
              <a:t>"Will not all of these take up a taunt-song against him, even mockery </a:t>
            </a:r>
            <a:r>
              <a:rPr lang="en-US" i="1" dirty="0"/>
              <a:t>and</a:t>
            </a:r>
            <a:r>
              <a:rPr lang="en-US" dirty="0"/>
              <a:t> insinuations against him and say, 'Woe to him who increases what is not his— For how long— and makes himself rich with loans?‘ Will not your creditors rise up suddenly, and those who collect from you awaken? Indeed, you will become plunder for them. </a:t>
            </a:r>
            <a:br>
              <a:rPr lang="en-US" dirty="0"/>
            </a:br>
            <a:r>
              <a:rPr lang="en-US" dirty="0"/>
              <a:t>because you have looted many nations, all the remainder of the peoples will loot you— because of human bloodshed and violence done to the land, to the town and all its inhabitants. Woe to him who gets evil gain for his house to put his nest on high, to be delivered from the hand of calamity! You have devised a shameful thing for your house by cutting off many peoples; so you are sinning against yourself.” </a:t>
            </a:r>
          </a:p>
          <a:p>
            <a:pPr>
              <a:lnSpc>
                <a:spcPct val="90000"/>
              </a:lnSpc>
              <a:spcBef>
                <a:spcPts val="0"/>
              </a:spcBef>
            </a:pPr>
            <a:r>
              <a:rPr lang="en-US" dirty="0"/>
              <a:t>Just as He punished Judah, God would punish Babylon</a:t>
            </a:r>
          </a:p>
          <a:p>
            <a:pPr>
              <a:lnSpc>
                <a:spcPct val="90000"/>
              </a:lnSpc>
              <a:spcBef>
                <a:spcPts val="0"/>
              </a:spcBef>
            </a:pPr>
            <a:r>
              <a:rPr lang="en-US" dirty="0"/>
              <a:t>Cyrus conquered Babylon with remarkable ease</a:t>
            </a:r>
          </a:p>
          <a:p>
            <a:pPr>
              <a:lnSpc>
                <a:spcPct val="90000"/>
              </a:lnSpc>
              <a:spcBef>
                <a:spcPts val="0"/>
              </a:spcBef>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
            <a:ext cx="8706118" cy="888999"/>
          </a:xfrm>
        </p:spPr>
        <p:txBody>
          <a:bodyPr/>
          <a:lstStyle/>
          <a:p>
            <a:r>
              <a:rPr lang="en-US" dirty="0"/>
              <a:t>HABAKKUK’S ULTIMATE STANCE</a:t>
            </a:r>
          </a:p>
        </p:txBody>
      </p:sp>
      <p:sp>
        <p:nvSpPr>
          <p:cNvPr id="3" name="Content Placeholder 2"/>
          <p:cNvSpPr>
            <a:spLocks noGrp="1"/>
          </p:cNvSpPr>
          <p:nvPr>
            <p:ph idx="1"/>
          </p:nvPr>
        </p:nvSpPr>
        <p:spPr>
          <a:xfrm>
            <a:off x="0" y="850901"/>
            <a:ext cx="9307773" cy="6007100"/>
          </a:xfrm>
        </p:spPr>
        <p:txBody>
          <a:bodyPr>
            <a:noAutofit/>
          </a:bodyPr>
          <a:lstStyle/>
          <a:p>
            <a:pPr>
              <a:lnSpc>
                <a:spcPct val="88000"/>
              </a:lnSpc>
              <a:spcBef>
                <a:spcPts val="0"/>
              </a:spcBef>
            </a:pPr>
            <a:r>
              <a:rPr lang="en-US" b="1" dirty="0"/>
              <a:t>Habakkuk 3:16-19</a:t>
            </a:r>
            <a:r>
              <a:rPr lang="en-US" baseline="30000" dirty="0"/>
              <a:t> </a:t>
            </a:r>
            <a:r>
              <a:rPr lang="en-US" dirty="0"/>
              <a:t> I heard and my inward parts trembled, at the sound my lips quivered. Decay enters my bones, and in my place I tremble. Because I must wait quietly for the day of distress, for the people to arise </a:t>
            </a:r>
            <a:r>
              <a:rPr lang="en-US" i="1" dirty="0"/>
              <a:t>who</a:t>
            </a:r>
            <a:r>
              <a:rPr lang="en-US" dirty="0"/>
              <a:t> will invade us. Though the fig tree should not blossom and there be no fruit on the vines, </a:t>
            </a:r>
            <a:r>
              <a:rPr lang="en-US" i="1" dirty="0"/>
              <a:t>though</a:t>
            </a:r>
            <a:r>
              <a:rPr lang="en-US" dirty="0"/>
              <a:t> the yield of the olive should fail and the fields produce no food, though the flock should be cut off from the fold and there be no cattle in the stalls, yet I will exult in the </a:t>
            </a:r>
            <a:r>
              <a:rPr lang="en-US" cap="small" dirty="0"/>
              <a:t>LORD</a:t>
            </a:r>
            <a:r>
              <a:rPr lang="en-US" dirty="0"/>
              <a:t>, I will rejoice in the God of my salvation. The Lord </a:t>
            </a:r>
            <a:r>
              <a:rPr lang="en-US" cap="small" dirty="0"/>
              <a:t>GOD</a:t>
            </a:r>
            <a:r>
              <a:rPr lang="en-US" dirty="0"/>
              <a:t> is my strength, and He has made my feet like hinds' </a:t>
            </a:r>
            <a:r>
              <a:rPr lang="en-US" i="1" dirty="0"/>
              <a:t>feet,</a:t>
            </a:r>
            <a:r>
              <a:rPr lang="en-US" dirty="0"/>
              <a:t> and makes me walk on my high places.  </a:t>
            </a:r>
          </a:p>
          <a:p>
            <a:pPr>
              <a:lnSpc>
                <a:spcPct val="88000"/>
              </a:lnSpc>
              <a:spcBef>
                <a:spcPts val="0"/>
              </a:spcBef>
            </a:pPr>
            <a:r>
              <a:rPr lang="en-US" b="1" dirty="0"/>
              <a:t>2 Corinthians 10:3-5 </a:t>
            </a:r>
            <a:r>
              <a:rPr lang="en-US" dirty="0"/>
              <a:t>For though we live in the body, we do not wage war in an unspiritual way, since the weapons of our warfare are not worldly</a:t>
            </a:r>
            <a:r>
              <a:rPr lang="en-US" spc="-150" dirty="0"/>
              <a:t>, but are </a:t>
            </a:r>
            <a:r>
              <a:rPr lang="en-US" dirty="0"/>
              <a:t>powerful through God for the demolition of strongholds. We demolish arguments and every </a:t>
            </a:r>
            <a:r>
              <a:rPr lang="en-US" spc="-150" dirty="0"/>
              <a:t>high-minded thing that is raised up </a:t>
            </a:r>
            <a:r>
              <a:rPr lang="en-US" dirty="0"/>
              <a:t>against the knowledge of God, taking every thought captive to obey Christ. </a:t>
            </a:r>
          </a:p>
          <a:p>
            <a:pPr>
              <a:lnSpc>
                <a:spcPct val="88000"/>
              </a:lnSpc>
              <a:spcBef>
                <a:spcPts val="0"/>
              </a:spcBef>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994984"/>
          </a:xfrm>
        </p:spPr>
        <p:txBody>
          <a:bodyPr/>
          <a:lstStyle/>
          <a:p>
            <a:r>
              <a:rPr lang="en-US" dirty="0"/>
              <a:t>	WORD FOR THE JOURNEY</a:t>
            </a:r>
          </a:p>
        </p:txBody>
      </p:sp>
      <p:sp>
        <p:nvSpPr>
          <p:cNvPr id="3" name="Content Placeholder 2"/>
          <p:cNvSpPr>
            <a:spLocks noGrp="1"/>
          </p:cNvSpPr>
          <p:nvPr>
            <p:ph idx="1"/>
          </p:nvPr>
        </p:nvSpPr>
        <p:spPr>
          <a:xfrm>
            <a:off x="0" y="1084218"/>
            <a:ext cx="9143999" cy="5773782"/>
          </a:xfrm>
        </p:spPr>
        <p:txBody>
          <a:bodyPr>
            <a:normAutofit lnSpcReduction="10000"/>
          </a:bodyPr>
          <a:lstStyle/>
          <a:p>
            <a:pPr>
              <a:lnSpc>
                <a:spcPct val="100000"/>
              </a:lnSpc>
              <a:spcBef>
                <a:spcPts val="600"/>
              </a:spcBef>
            </a:pPr>
            <a:r>
              <a:rPr lang="en-US" b="1" dirty="0"/>
              <a:t>James 1:21-22 </a:t>
            </a:r>
            <a:r>
              <a:rPr lang="en-US" dirty="0"/>
              <a:t> Therefore, putting aside all filthiness and </a:t>
            </a:r>
            <a:r>
              <a:rPr lang="en-US" i="1" dirty="0"/>
              <a:t>all</a:t>
            </a:r>
            <a:r>
              <a:rPr lang="en-US" dirty="0"/>
              <a:t> that remains of wickedness, in humility receive the word implanted, which is able to save your souls. But prove yourselves doers of the word, and not merely hearers who delude themselves. </a:t>
            </a:r>
          </a:p>
          <a:p>
            <a:pPr>
              <a:lnSpc>
                <a:spcPct val="100000"/>
              </a:lnSpc>
              <a:spcBef>
                <a:spcPts val="600"/>
              </a:spcBef>
            </a:pPr>
            <a:r>
              <a:rPr lang="en-US" dirty="0"/>
              <a:t>Doers: </a:t>
            </a:r>
            <a:r>
              <a:rPr lang="en-US" i="1" dirty="0" err="1"/>
              <a:t>poietai</a:t>
            </a:r>
            <a:r>
              <a:rPr lang="en-US" i="1" dirty="0"/>
              <a:t>: </a:t>
            </a:r>
            <a:r>
              <a:rPr lang="en-US" dirty="0"/>
              <a:t>a performer; especially a poet</a:t>
            </a:r>
          </a:p>
          <a:p>
            <a:pPr>
              <a:lnSpc>
                <a:spcPct val="100000"/>
              </a:lnSpc>
              <a:spcBef>
                <a:spcPts val="600"/>
              </a:spcBef>
            </a:pPr>
            <a:r>
              <a:rPr lang="en-US" dirty="0"/>
              <a:t>Hearers: </a:t>
            </a:r>
            <a:r>
              <a:rPr lang="en-US" i="1" dirty="0" err="1"/>
              <a:t>akroatai</a:t>
            </a:r>
            <a:r>
              <a:rPr lang="en-US" i="1" dirty="0"/>
              <a:t>: </a:t>
            </a:r>
            <a:r>
              <a:rPr lang="en-US" dirty="0"/>
              <a:t>those who listen without participation</a:t>
            </a:r>
          </a:p>
          <a:p>
            <a:pPr>
              <a:lnSpc>
                <a:spcPct val="100000"/>
              </a:lnSpc>
              <a:spcBef>
                <a:spcPts val="600"/>
              </a:spcBef>
            </a:pPr>
            <a:r>
              <a:rPr lang="en-US" b="1" dirty="0"/>
              <a:t>LEARNING GOAL FOR THIS CLASS:</a:t>
            </a:r>
            <a:endParaRPr lang="en-US" dirty="0"/>
          </a:p>
          <a:p>
            <a:pPr>
              <a:lnSpc>
                <a:spcPct val="100000"/>
              </a:lnSpc>
              <a:spcBef>
                <a:spcPts val="600"/>
              </a:spcBef>
              <a:buNone/>
            </a:pPr>
            <a:r>
              <a:rPr lang="en-US" dirty="0"/>
              <a:t>  Learning to hear God and respond to Him in such a way  that His purposes can be fulfilled in us</a:t>
            </a:r>
          </a:p>
          <a:p>
            <a:pPr>
              <a:lnSpc>
                <a:spcPct val="100000"/>
              </a:lnSpc>
              <a:spcBef>
                <a:spcPts val="600"/>
              </a:spcBef>
            </a:pPr>
            <a:r>
              <a:rPr lang="en-US" dirty="0"/>
              <a:t>Sometimes God’s will hurts</a:t>
            </a:r>
          </a:p>
          <a:p>
            <a:pPr algn="ctr">
              <a:lnSpc>
                <a:spcPct val="100000"/>
              </a:lnSpc>
              <a:spcBef>
                <a:spcPts val="600"/>
              </a:spcBef>
              <a:buNone/>
            </a:pPr>
            <a:r>
              <a:rPr lang="en-US" b="1" dirty="0"/>
              <a:t>IF THE RIGHTEOUS LIVE BY FAITH,</a:t>
            </a:r>
          </a:p>
          <a:p>
            <a:pPr algn="ctr">
              <a:lnSpc>
                <a:spcPct val="100000"/>
              </a:lnSpc>
              <a:spcBef>
                <a:spcPts val="600"/>
              </a:spcBef>
              <a:buNone/>
            </a:pPr>
            <a:r>
              <a:rPr lang="en-US" b="1" dirty="0"/>
              <a:t>WHERE DOES THIS FAITH COME FROM?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964569"/>
          </a:xfrm>
        </p:spPr>
        <p:txBody>
          <a:bodyPr>
            <a:normAutofit/>
          </a:bodyPr>
          <a:lstStyle/>
          <a:p>
            <a:r>
              <a:rPr lang="en-US" sz="4800" dirty="0"/>
              <a:t>PRIVILEGED FOR A REASON</a:t>
            </a:r>
          </a:p>
        </p:txBody>
      </p:sp>
      <p:sp>
        <p:nvSpPr>
          <p:cNvPr id="3" name="Content Placeholder 2"/>
          <p:cNvSpPr>
            <a:spLocks noGrp="1"/>
          </p:cNvSpPr>
          <p:nvPr>
            <p:ph idx="1"/>
          </p:nvPr>
        </p:nvSpPr>
        <p:spPr>
          <a:xfrm>
            <a:off x="0" y="1043189"/>
            <a:ext cx="9143999" cy="5814811"/>
          </a:xfrm>
        </p:spPr>
        <p:txBody>
          <a:bodyPr>
            <a:noAutofit/>
          </a:bodyPr>
          <a:lstStyle/>
          <a:p>
            <a:pPr>
              <a:lnSpc>
                <a:spcPct val="90000"/>
              </a:lnSpc>
              <a:spcBef>
                <a:spcPts val="0"/>
              </a:spcBef>
              <a:spcAft>
                <a:spcPts val="200"/>
              </a:spcAft>
            </a:pPr>
            <a:r>
              <a:rPr lang="en-US" b="1" dirty="0"/>
              <a:t>1 Peter 2:9 </a:t>
            </a:r>
            <a:r>
              <a:rPr lang="en-US" dirty="0"/>
              <a:t> But you are </a:t>
            </a:r>
            <a:r>
              <a:rPr lang="en-US" cap="small" dirty="0"/>
              <a:t>A CHOSEN RACE</a:t>
            </a:r>
            <a:r>
              <a:rPr lang="en-US" dirty="0"/>
              <a:t>, </a:t>
            </a:r>
            <a:r>
              <a:rPr lang="en-US" cap="small" dirty="0"/>
              <a:t>A</a:t>
            </a:r>
            <a:r>
              <a:rPr lang="en-US" dirty="0"/>
              <a:t> royal </a:t>
            </a:r>
            <a:r>
              <a:rPr lang="en-US" cap="small" dirty="0"/>
              <a:t>PRIESTHOOD</a:t>
            </a:r>
            <a:r>
              <a:rPr lang="en-US" dirty="0"/>
              <a:t>, </a:t>
            </a:r>
            <a:r>
              <a:rPr lang="en-US" cap="small" dirty="0"/>
              <a:t>A</a:t>
            </a:r>
            <a:r>
              <a:rPr lang="en-US" dirty="0"/>
              <a:t> </a:t>
            </a:r>
            <a:r>
              <a:rPr lang="en-US" cap="small" dirty="0"/>
              <a:t>HOLY NATION</a:t>
            </a:r>
            <a:r>
              <a:rPr lang="en-US" dirty="0"/>
              <a:t>, </a:t>
            </a:r>
            <a:r>
              <a:rPr lang="en-US" cap="small" dirty="0"/>
              <a:t>A PEOPLE FOR</a:t>
            </a:r>
            <a:r>
              <a:rPr lang="en-US" dirty="0"/>
              <a:t> </a:t>
            </a:r>
            <a:r>
              <a:rPr lang="en-US" i="1" dirty="0"/>
              <a:t>God's</a:t>
            </a:r>
            <a:r>
              <a:rPr lang="en-US" dirty="0"/>
              <a:t> </a:t>
            </a:r>
            <a:r>
              <a:rPr lang="en-US" cap="small" dirty="0"/>
              <a:t>OWN POSSESSION</a:t>
            </a:r>
            <a:r>
              <a:rPr lang="en-US" dirty="0"/>
              <a:t>, so that you may proclaim the excellencies of Him who has called you out of darkness into His marvelous light; </a:t>
            </a:r>
          </a:p>
          <a:p>
            <a:pPr>
              <a:lnSpc>
                <a:spcPct val="90000"/>
              </a:lnSpc>
              <a:spcBef>
                <a:spcPts val="0"/>
              </a:spcBef>
              <a:spcAft>
                <a:spcPts val="200"/>
              </a:spcAft>
            </a:pPr>
            <a:r>
              <a:rPr lang="en-US" b="1" dirty="0"/>
              <a:t>Isaiah 9:2 </a:t>
            </a:r>
            <a:r>
              <a:rPr lang="en-US" dirty="0"/>
              <a:t> The people who walk in darkness will see a great light; Those who live in a dark land, the light will shine on them. </a:t>
            </a:r>
          </a:p>
          <a:p>
            <a:pPr>
              <a:lnSpc>
                <a:spcPct val="90000"/>
              </a:lnSpc>
              <a:spcBef>
                <a:spcPts val="0"/>
              </a:spcBef>
              <a:spcAft>
                <a:spcPts val="200"/>
              </a:spcAft>
            </a:pPr>
            <a:r>
              <a:rPr lang="en-US" dirty="0"/>
              <a:t> </a:t>
            </a:r>
            <a:r>
              <a:rPr lang="en-US" b="1" dirty="0"/>
              <a:t>John 1:4-5 </a:t>
            </a:r>
            <a:r>
              <a:rPr lang="en-US" dirty="0"/>
              <a:t> In Him was life, and the life was the Light of men. The Light shines in the darkness, and the darkness did not comprehend it. </a:t>
            </a:r>
          </a:p>
          <a:p>
            <a:pPr>
              <a:lnSpc>
                <a:spcPct val="90000"/>
              </a:lnSpc>
              <a:spcBef>
                <a:spcPts val="0"/>
              </a:spcBef>
              <a:spcAft>
                <a:spcPts val="200"/>
              </a:spcAft>
            </a:pPr>
            <a:r>
              <a:rPr lang="en-US" dirty="0"/>
              <a:t>Comprehend:</a:t>
            </a:r>
            <a:r>
              <a:rPr lang="en-US" i="1" dirty="0"/>
              <a:t> </a:t>
            </a:r>
            <a:r>
              <a:rPr lang="en-US" i="1" dirty="0" err="1"/>
              <a:t>katalambano</a:t>
            </a:r>
            <a:r>
              <a:rPr lang="en-US" i="1" dirty="0"/>
              <a:t>: </a:t>
            </a:r>
            <a:r>
              <a:rPr lang="en-US" dirty="0"/>
              <a:t>to wrap around: to understand, or to overpower</a:t>
            </a:r>
          </a:p>
          <a:p>
            <a:pPr algn="ctr">
              <a:lnSpc>
                <a:spcPct val="90000"/>
              </a:lnSpc>
              <a:spcBef>
                <a:spcPts val="0"/>
              </a:spcBef>
              <a:spcAft>
                <a:spcPts val="200"/>
              </a:spcAft>
              <a:buNone/>
            </a:pPr>
            <a:r>
              <a:rPr lang="en-US" b="1" dirty="0"/>
              <a:t>WE ARE THE PROCLAIMERS OF A MESSAGE </a:t>
            </a:r>
          </a:p>
          <a:p>
            <a:pPr algn="ctr">
              <a:lnSpc>
                <a:spcPct val="90000"/>
              </a:lnSpc>
              <a:spcBef>
                <a:spcPts val="0"/>
              </a:spcBef>
              <a:spcAft>
                <a:spcPts val="200"/>
              </a:spcAft>
              <a:buNone/>
            </a:pPr>
            <a:r>
              <a:rPr lang="en-US" b="1" dirty="0"/>
              <a:t>THAT CANNOT BE EXTINGUISHED</a:t>
            </a:r>
            <a:br>
              <a:rPr lang="en-US" dirty="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0"/>
            <a:ext cx="8706118" cy="1023581"/>
          </a:xfrm>
        </p:spPr>
        <p:txBody>
          <a:bodyPr>
            <a:normAutofit/>
          </a:bodyPr>
          <a:lstStyle/>
          <a:p>
            <a:r>
              <a:rPr lang="en-US" sz="4400" dirty="0"/>
              <a:t>Things we DON’T understand</a:t>
            </a:r>
          </a:p>
        </p:txBody>
      </p:sp>
      <p:sp>
        <p:nvSpPr>
          <p:cNvPr id="3" name="Content Placeholder 2"/>
          <p:cNvSpPr>
            <a:spLocks noGrp="1"/>
          </p:cNvSpPr>
          <p:nvPr>
            <p:ph idx="1"/>
          </p:nvPr>
        </p:nvSpPr>
        <p:spPr>
          <a:xfrm>
            <a:off x="0" y="1023583"/>
            <a:ext cx="9143999" cy="5834418"/>
          </a:xfrm>
        </p:spPr>
        <p:txBody>
          <a:bodyPr>
            <a:noAutofit/>
          </a:bodyPr>
          <a:lstStyle/>
          <a:p>
            <a:pPr>
              <a:lnSpc>
                <a:spcPct val="90000"/>
              </a:lnSpc>
              <a:spcBef>
                <a:spcPts val="0"/>
              </a:spcBef>
              <a:spcAft>
                <a:spcPts val="200"/>
              </a:spcAft>
            </a:pPr>
            <a:r>
              <a:rPr lang="en-US" b="1" dirty="0"/>
              <a:t>Habakkuk 1:2-4 </a:t>
            </a:r>
            <a:r>
              <a:rPr lang="en-US" dirty="0"/>
              <a:t> How long, O </a:t>
            </a:r>
            <a:r>
              <a:rPr lang="en-US" cap="small" dirty="0"/>
              <a:t>LORD</a:t>
            </a:r>
            <a:r>
              <a:rPr lang="en-US" dirty="0"/>
              <a:t>, will I call for help, and You will not hear? I cry out to You, “violence!" Yet You do not save.  Why do You make me see iniquity, and cause </a:t>
            </a:r>
            <a:r>
              <a:rPr lang="en-US" i="1" dirty="0"/>
              <a:t>me</a:t>
            </a:r>
            <a:r>
              <a:rPr lang="en-US" dirty="0"/>
              <a:t> to look on wickedness? Yes, destruction and violence are before me; strife exists and contention arises. Therefore the law is ignored and justice is never upheld. For the wicked surround the righteous; therefore justice comes out perverted. </a:t>
            </a:r>
          </a:p>
          <a:p>
            <a:pPr>
              <a:lnSpc>
                <a:spcPct val="90000"/>
              </a:lnSpc>
              <a:spcBef>
                <a:spcPts val="0"/>
              </a:spcBef>
              <a:spcAft>
                <a:spcPts val="200"/>
              </a:spcAft>
            </a:pPr>
            <a:r>
              <a:rPr lang="en-US" dirty="0"/>
              <a:t>wickedness: </a:t>
            </a:r>
            <a:r>
              <a:rPr lang="en-US" i="1" dirty="0" err="1"/>
              <a:t>amal</a:t>
            </a:r>
            <a:r>
              <a:rPr lang="en-US" i="1" dirty="0"/>
              <a:t>: </a:t>
            </a:r>
            <a:r>
              <a:rPr lang="en-US" dirty="0"/>
              <a:t>anguish arising fruitless work for wrong causes</a:t>
            </a:r>
          </a:p>
          <a:p>
            <a:pPr>
              <a:lnSpc>
                <a:spcPct val="90000"/>
              </a:lnSpc>
              <a:spcBef>
                <a:spcPts val="0"/>
              </a:spcBef>
              <a:spcAft>
                <a:spcPts val="200"/>
              </a:spcAft>
            </a:pPr>
            <a:r>
              <a:rPr lang="en-US" dirty="0"/>
              <a:t> Habakkuk sees wickedness and injustice but realizes that he is powerless to stop it</a:t>
            </a:r>
          </a:p>
          <a:p>
            <a:pPr>
              <a:lnSpc>
                <a:spcPct val="90000"/>
              </a:lnSpc>
              <a:spcBef>
                <a:spcPts val="0"/>
              </a:spcBef>
              <a:spcAft>
                <a:spcPts val="200"/>
              </a:spcAft>
            </a:pPr>
            <a:r>
              <a:rPr lang="en-US" dirty="0"/>
              <a:t>He does the right thing in bringing his case to God; but he really doesn’t like God’s response</a:t>
            </a:r>
          </a:p>
          <a:p>
            <a:pPr>
              <a:lnSpc>
                <a:spcPct val="90000"/>
              </a:lnSpc>
              <a:spcBef>
                <a:spcPts val="0"/>
              </a:spcBef>
              <a:spcAft>
                <a:spcPts val="200"/>
              </a:spcAft>
            </a:pPr>
            <a:r>
              <a:rPr lang="en-US" dirty="0"/>
              <a:t>What is different now than the time </a:t>
            </a:r>
            <a:r>
              <a:rPr lang="en-US"/>
              <a:t>of Jehoiakim?</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0"/>
            <a:ext cx="8706118" cy="966651"/>
          </a:xfrm>
        </p:spPr>
        <p:txBody>
          <a:bodyPr/>
          <a:lstStyle/>
          <a:p>
            <a:r>
              <a:rPr lang="en-US" dirty="0"/>
              <a:t>GOD ANSWERS HABAKKUK</a:t>
            </a:r>
          </a:p>
        </p:txBody>
      </p:sp>
      <p:sp>
        <p:nvSpPr>
          <p:cNvPr id="3" name="Content Placeholder 2"/>
          <p:cNvSpPr>
            <a:spLocks noGrp="1"/>
          </p:cNvSpPr>
          <p:nvPr>
            <p:ph idx="1"/>
          </p:nvPr>
        </p:nvSpPr>
        <p:spPr>
          <a:xfrm>
            <a:off x="0" y="914400"/>
            <a:ext cx="9143999" cy="5943600"/>
          </a:xfrm>
        </p:spPr>
        <p:txBody>
          <a:bodyPr>
            <a:noAutofit/>
          </a:bodyPr>
          <a:lstStyle/>
          <a:p>
            <a:pPr>
              <a:lnSpc>
                <a:spcPct val="90000"/>
              </a:lnSpc>
              <a:spcBef>
                <a:spcPts val="0"/>
              </a:spcBef>
            </a:pPr>
            <a:r>
              <a:rPr lang="en-US" b="1" dirty="0"/>
              <a:t>Habakkuk 1:5-11</a:t>
            </a:r>
            <a:r>
              <a:rPr lang="en-US" dirty="0"/>
              <a:t>"Look among the nations! Observe! Be astonished! Wonder! Because </a:t>
            </a:r>
            <a:r>
              <a:rPr lang="en-US" i="1" dirty="0"/>
              <a:t>I am</a:t>
            </a:r>
            <a:r>
              <a:rPr lang="en-US" dirty="0"/>
              <a:t> doing something in your days— you would not believe if you were told.  For behold, I am raising up the Chaldeans, that fierce and impetuous people who march throughout the earth to seize dwelling places which are not theirs. They are dreaded and feared; Their justice and authority originate with themselves. Their horses are swifter than leopards and keener than wolves in the evening.</a:t>
            </a:r>
            <a:r>
              <a:rPr lang="en-US" spc="-150" dirty="0"/>
              <a:t> Their </a:t>
            </a:r>
            <a:r>
              <a:rPr lang="en-US" dirty="0"/>
              <a:t> horsemen come</a:t>
            </a:r>
            <a:r>
              <a:rPr lang="en-US" spc="-150" dirty="0"/>
              <a:t> galloping</a:t>
            </a:r>
            <a:r>
              <a:rPr lang="en-US" dirty="0"/>
              <a:t>, their horsemen come from afar; They fly like an eagle swooping </a:t>
            </a:r>
            <a:r>
              <a:rPr lang="en-US" i="1" dirty="0"/>
              <a:t>down</a:t>
            </a:r>
            <a:r>
              <a:rPr lang="en-US" dirty="0"/>
              <a:t> to devour. All of them come for violence. Their horde of faces </a:t>
            </a:r>
            <a:r>
              <a:rPr lang="en-US" i="1" dirty="0"/>
              <a:t>moves</a:t>
            </a:r>
            <a:r>
              <a:rPr lang="en-US" dirty="0"/>
              <a:t> forward. They collect captives like sand. They mock at kings </a:t>
            </a:r>
            <a:r>
              <a:rPr lang="en-US" spc="-150" dirty="0"/>
              <a:t>and rulers are </a:t>
            </a:r>
            <a:r>
              <a:rPr lang="en-US" dirty="0"/>
              <a:t>a laughing matter to them. They laugh at every fortress and heap up rubble to capture it. Then they will sweep through </a:t>
            </a:r>
            <a:r>
              <a:rPr lang="en-US" i="1" dirty="0"/>
              <a:t>like</a:t>
            </a:r>
            <a:r>
              <a:rPr lang="en-US" dirty="0"/>
              <a:t> the wind and pass on. But they will be held guilty, they whose strength is their god." </a:t>
            </a:r>
          </a:p>
          <a:p>
            <a:pPr>
              <a:lnSpc>
                <a:spcPct val="90000"/>
              </a:lnSpc>
              <a:spcBef>
                <a:spcPts val="0"/>
              </a:spcBef>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6412"/>
          </a:xfrm>
        </p:spPr>
        <p:txBody>
          <a:bodyPr>
            <a:normAutofit/>
          </a:bodyPr>
          <a:lstStyle/>
          <a:p>
            <a:r>
              <a:rPr lang="en-US" sz="4400" dirty="0"/>
              <a:t>Things are different</a:t>
            </a:r>
          </a:p>
        </p:txBody>
      </p:sp>
      <p:sp>
        <p:nvSpPr>
          <p:cNvPr id="3" name="Content Placeholder 2"/>
          <p:cNvSpPr>
            <a:spLocks noGrp="1"/>
          </p:cNvSpPr>
          <p:nvPr>
            <p:ph idx="1"/>
          </p:nvPr>
        </p:nvSpPr>
        <p:spPr>
          <a:xfrm>
            <a:off x="0" y="1009934"/>
            <a:ext cx="9143999" cy="5848066"/>
          </a:xfrm>
        </p:spPr>
        <p:txBody>
          <a:bodyPr>
            <a:noAutofit/>
          </a:bodyPr>
          <a:lstStyle/>
          <a:p>
            <a:pPr>
              <a:lnSpc>
                <a:spcPct val="90000"/>
              </a:lnSpc>
              <a:spcBef>
                <a:spcPts val="600"/>
              </a:spcBef>
            </a:pPr>
            <a:r>
              <a:rPr lang="en-US" b="1" dirty="0"/>
              <a:t>2 Chronicles 20:5-6 </a:t>
            </a:r>
            <a:r>
              <a:rPr lang="en-US" dirty="0"/>
              <a:t>Then Jehoshaphat stood in the assembly of Judah </a:t>
            </a:r>
            <a:r>
              <a:rPr lang="en-US" spc="-150" dirty="0"/>
              <a:t>and Jerusalem,</a:t>
            </a:r>
            <a:r>
              <a:rPr lang="en-US" dirty="0"/>
              <a:t> in the house of the </a:t>
            </a:r>
            <a:r>
              <a:rPr lang="en-US" cap="small" dirty="0"/>
              <a:t>LORD</a:t>
            </a:r>
            <a:r>
              <a:rPr lang="en-US" dirty="0"/>
              <a:t> before the new court, and he said, "O </a:t>
            </a:r>
            <a:r>
              <a:rPr lang="en-US" cap="small" dirty="0"/>
              <a:t>LORD</a:t>
            </a:r>
            <a:r>
              <a:rPr lang="en-US" dirty="0"/>
              <a:t>, the God of our fathers, are You not God in the heavens? And are You not ruler over all the kingdoms of the nations? Power and might are in Your hand so that no one can stand against You. </a:t>
            </a:r>
          </a:p>
          <a:p>
            <a:pPr>
              <a:lnSpc>
                <a:spcPct val="90000"/>
              </a:lnSpc>
              <a:spcBef>
                <a:spcPts val="600"/>
              </a:spcBef>
            </a:pPr>
            <a:r>
              <a:rPr lang="en-US" b="1" dirty="0"/>
              <a:t>2 Chronicles 20:10-13 </a:t>
            </a:r>
            <a:r>
              <a:rPr lang="en-US" dirty="0"/>
              <a:t> "Now behold, the sons of </a:t>
            </a:r>
            <a:r>
              <a:rPr lang="en-US" dirty="0" err="1"/>
              <a:t>Ammon</a:t>
            </a:r>
            <a:r>
              <a:rPr lang="en-US" dirty="0"/>
              <a:t> and Moab </a:t>
            </a:r>
            <a:r>
              <a:rPr lang="en-US" spc="-150" dirty="0"/>
              <a:t>and Mount </a:t>
            </a:r>
            <a:r>
              <a:rPr lang="en-US" spc="-150" dirty="0" err="1"/>
              <a:t>Seir</a:t>
            </a:r>
            <a:r>
              <a:rPr lang="en-US" dirty="0"/>
              <a:t>, whom You did not let Israel invade when they came out of the land of Egypt (they turned aside from them and did not destroy them), see </a:t>
            </a:r>
            <a:r>
              <a:rPr lang="en-US" i="1" dirty="0"/>
              <a:t>how</a:t>
            </a:r>
            <a:r>
              <a:rPr lang="en-US" dirty="0"/>
              <a:t> they are rewarding us </a:t>
            </a:r>
            <a:r>
              <a:rPr lang="en-US" spc="-150" dirty="0"/>
              <a:t>by coming to </a:t>
            </a:r>
            <a:r>
              <a:rPr lang="en-US" dirty="0"/>
              <a:t>drive us out from Your possession which You have given us as an inheritance. O our God, will You not judge them? For we are powerless before this great multitude who are coming against us; nor do we know what to do</a:t>
            </a:r>
            <a:r>
              <a:rPr lang="en-US" spc="-150" dirty="0"/>
              <a:t>, but </a:t>
            </a:r>
            <a:r>
              <a:rPr lang="en-US" dirty="0"/>
              <a:t>our eyes </a:t>
            </a:r>
            <a:r>
              <a:rPr lang="en-US" spc="-150" dirty="0"/>
              <a:t>are on You.”</a:t>
            </a:r>
            <a:r>
              <a:rPr lang="en-US" dirty="0"/>
              <a:t> All Judah was standing before the </a:t>
            </a:r>
            <a:r>
              <a:rPr lang="en-US" cap="small" dirty="0"/>
              <a:t>LORD</a:t>
            </a:r>
            <a:r>
              <a:rPr lang="en-US" dirty="0"/>
              <a:t>, with their infants, their wives and their children. </a:t>
            </a:r>
          </a:p>
          <a:p>
            <a:pPr>
              <a:lnSpc>
                <a:spcPct val="90000"/>
              </a:lnSpc>
              <a:spcBef>
                <a:spcPts val="600"/>
              </a:spcBef>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963053"/>
          </a:xfrm>
        </p:spPr>
        <p:txBody>
          <a:bodyPr/>
          <a:lstStyle/>
          <a:p>
            <a:r>
              <a:rPr lang="en-US" dirty="0"/>
              <a:t>GOD’S ATTRIBUTES/CHARACTER</a:t>
            </a:r>
          </a:p>
        </p:txBody>
      </p:sp>
      <p:sp>
        <p:nvSpPr>
          <p:cNvPr id="3" name="Content Placeholder 2"/>
          <p:cNvSpPr>
            <a:spLocks noGrp="1"/>
          </p:cNvSpPr>
          <p:nvPr>
            <p:ph idx="1"/>
          </p:nvPr>
        </p:nvSpPr>
        <p:spPr>
          <a:xfrm>
            <a:off x="0" y="1016000"/>
            <a:ext cx="9143999" cy="5841999"/>
          </a:xfrm>
        </p:spPr>
        <p:txBody>
          <a:bodyPr>
            <a:noAutofit/>
          </a:bodyPr>
          <a:lstStyle/>
          <a:p>
            <a:pPr>
              <a:lnSpc>
                <a:spcPct val="90000"/>
              </a:lnSpc>
              <a:spcBef>
                <a:spcPts val="0"/>
              </a:spcBef>
              <a:spcAft>
                <a:spcPts val="400"/>
              </a:spcAft>
            </a:pPr>
            <a:r>
              <a:rPr lang="en-US" b="1" dirty="0"/>
              <a:t>Habakkuk 1:12-13 </a:t>
            </a:r>
            <a:r>
              <a:rPr lang="en-US" baseline="30000" dirty="0"/>
              <a:t> </a:t>
            </a:r>
            <a:r>
              <a:rPr lang="en-US" dirty="0"/>
              <a:t> Are You not from everlasting, O </a:t>
            </a:r>
            <a:r>
              <a:rPr lang="en-US" cap="small" dirty="0"/>
              <a:t>LORD</a:t>
            </a:r>
            <a:r>
              <a:rPr lang="en-US" dirty="0"/>
              <a:t>, my God, my Holy One? We will not die. You, O </a:t>
            </a:r>
            <a:r>
              <a:rPr lang="en-US" cap="small" dirty="0"/>
              <a:t>LORD</a:t>
            </a:r>
            <a:r>
              <a:rPr lang="en-US" dirty="0"/>
              <a:t>, have appointed them to judge; And You, O Rock, have established them to correct. </a:t>
            </a:r>
            <a:r>
              <a:rPr lang="en-US" i="1" dirty="0"/>
              <a:t>Your</a:t>
            </a:r>
            <a:r>
              <a:rPr lang="en-US" dirty="0"/>
              <a:t> eyes are too pure to approve evil, and You can not look on wickedness </a:t>
            </a:r>
            <a:r>
              <a:rPr lang="en-US" i="1" dirty="0"/>
              <a:t>with favor.</a:t>
            </a:r>
            <a:r>
              <a:rPr lang="en-US" dirty="0"/>
              <a:t>  Why do You look with favor on those who deal treacherously? Why are You silent when the wicked swallow up those more righteous than they? </a:t>
            </a:r>
          </a:p>
          <a:p>
            <a:pPr>
              <a:lnSpc>
                <a:spcPct val="90000"/>
              </a:lnSpc>
              <a:spcBef>
                <a:spcPts val="0"/>
              </a:spcBef>
              <a:spcAft>
                <a:spcPts val="400"/>
              </a:spcAft>
            </a:pPr>
            <a:r>
              <a:rPr lang="en-US" b="1" dirty="0"/>
              <a:t>2 Samuel 7:9-13  </a:t>
            </a:r>
            <a:r>
              <a:rPr lang="en-US" dirty="0"/>
              <a:t>"I have been with you wherever you have gone and have cut off all your enemies from before you; and I will make you a great name, like the names of the great men who are on the earth…When your days are complete and you lie down with your fathers, I will raise up your descendant after you, who will come forth from you, and I will establish his kingdom.</a:t>
            </a:r>
            <a:r>
              <a:rPr lang="en-US" spc="-150" dirty="0"/>
              <a:t> He </a:t>
            </a:r>
            <a:r>
              <a:rPr lang="en-US" dirty="0"/>
              <a:t>shall </a:t>
            </a:r>
            <a:r>
              <a:rPr lang="en-US" spc="-150" dirty="0"/>
              <a:t>build a </a:t>
            </a:r>
            <a:r>
              <a:rPr lang="en-US" dirty="0"/>
              <a:t>house for My name</a:t>
            </a:r>
            <a:r>
              <a:rPr lang="en-US" spc="-150" dirty="0"/>
              <a:t>, and I will </a:t>
            </a:r>
            <a:r>
              <a:rPr lang="en-US" dirty="0"/>
              <a:t>establish the throne </a:t>
            </a:r>
            <a:r>
              <a:rPr lang="en-US" spc="-150" dirty="0"/>
              <a:t>of his kingdom </a:t>
            </a:r>
            <a:r>
              <a:rPr lang="en-US" dirty="0"/>
              <a:t>forever </a:t>
            </a:r>
          </a:p>
          <a:p>
            <a:pPr>
              <a:lnSpc>
                <a:spcPct val="90000"/>
              </a:lnSpc>
              <a:spcBef>
                <a:spcPts val="0"/>
              </a:spcBef>
              <a:spcAft>
                <a:spcPts val="400"/>
              </a:spcAft>
            </a:pPr>
            <a:endParaRPr lang="en-US" dirty="0">
              <a:solidFill>
                <a:srgbClr val="00206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
            <a:ext cx="8706118" cy="914399"/>
          </a:xfrm>
        </p:spPr>
        <p:txBody>
          <a:bodyPr>
            <a:normAutofit/>
          </a:bodyPr>
          <a:lstStyle/>
          <a:p>
            <a:r>
              <a:rPr lang="en-US" sz="4400" dirty="0"/>
              <a:t>BABYLON IS PAGAN</a:t>
            </a:r>
          </a:p>
        </p:txBody>
      </p:sp>
      <p:sp>
        <p:nvSpPr>
          <p:cNvPr id="3" name="Content Placeholder 2"/>
          <p:cNvSpPr>
            <a:spLocks noGrp="1"/>
          </p:cNvSpPr>
          <p:nvPr>
            <p:ph idx="1"/>
          </p:nvPr>
        </p:nvSpPr>
        <p:spPr>
          <a:xfrm>
            <a:off x="-1" y="940526"/>
            <a:ext cx="9313817" cy="5917474"/>
          </a:xfrm>
        </p:spPr>
        <p:txBody>
          <a:bodyPr>
            <a:noAutofit/>
          </a:bodyPr>
          <a:lstStyle/>
          <a:p>
            <a:pPr>
              <a:lnSpc>
                <a:spcPct val="90000"/>
              </a:lnSpc>
              <a:spcBef>
                <a:spcPts val="0"/>
              </a:spcBef>
            </a:pPr>
            <a:r>
              <a:rPr lang="en-US" b="1" dirty="0"/>
              <a:t>Habakkuk 1:15-17 </a:t>
            </a:r>
            <a:r>
              <a:rPr lang="en-US" dirty="0"/>
              <a:t> </a:t>
            </a:r>
            <a:r>
              <a:rPr lang="en-US" i="1" dirty="0"/>
              <a:t>The Chaldeans</a:t>
            </a:r>
            <a:r>
              <a:rPr lang="en-US" dirty="0"/>
              <a:t> bring all of them up with a hook, drag them </a:t>
            </a:r>
            <a:r>
              <a:rPr lang="en-US" spc="-150" dirty="0"/>
              <a:t>away with </a:t>
            </a:r>
            <a:r>
              <a:rPr lang="en-US" dirty="0"/>
              <a:t>their net, and gather them together in their fishing net. Therefore they rejoice and are glad. Therefore they offer a sacrifice to their net and burn incense to their fishing net; because through these things their catch is large</a:t>
            </a:r>
            <a:r>
              <a:rPr lang="en-US" spc="-150" dirty="0"/>
              <a:t>, and their </a:t>
            </a:r>
            <a:r>
              <a:rPr lang="en-US" dirty="0"/>
              <a:t>food is plentiful. Will they there-</a:t>
            </a:r>
            <a:r>
              <a:rPr lang="en-US" spc="-150" dirty="0"/>
              <a:t>fore </a:t>
            </a:r>
            <a:r>
              <a:rPr lang="en-US" dirty="0"/>
              <a:t>empty </a:t>
            </a:r>
            <a:r>
              <a:rPr lang="en-US" spc="-150" dirty="0"/>
              <a:t>their net and continually </a:t>
            </a:r>
            <a:r>
              <a:rPr lang="en-US" dirty="0"/>
              <a:t>slay nations</a:t>
            </a:r>
            <a:r>
              <a:rPr lang="en-US" spc="-150" dirty="0"/>
              <a:t> without s</a:t>
            </a:r>
            <a:r>
              <a:rPr lang="en-US" dirty="0"/>
              <a:t>paring?</a:t>
            </a:r>
          </a:p>
          <a:p>
            <a:pPr>
              <a:lnSpc>
                <a:spcPct val="90000"/>
              </a:lnSpc>
              <a:spcBef>
                <a:spcPts val="0"/>
              </a:spcBef>
            </a:pPr>
            <a:r>
              <a:rPr lang="en-US" b="1" dirty="0"/>
              <a:t>Genesis 10:6-12 </a:t>
            </a:r>
            <a:r>
              <a:rPr lang="en-US" dirty="0"/>
              <a:t>The sons of Ham </a:t>
            </a:r>
            <a:r>
              <a:rPr lang="en-US" i="1" dirty="0"/>
              <a:t>were</a:t>
            </a:r>
            <a:r>
              <a:rPr lang="en-US" dirty="0"/>
              <a:t> Cush and </a:t>
            </a:r>
            <a:r>
              <a:rPr lang="en-US" dirty="0" err="1"/>
              <a:t>Mizraim</a:t>
            </a:r>
            <a:r>
              <a:rPr lang="en-US" dirty="0"/>
              <a:t> and Put and Canaan….Now Cush became the father of Nimrod; he became a mighty one on the earth. He was a mighty hunter before the </a:t>
            </a:r>
            <a:r>
              <a:rPr lang="en-US" cap="small" dirty="0"/>
              <a:t>LORD</a:t>
            </a:r>
            <a:r>
              <a:rPr lang="en-US" dirty="0"/>
              <a:t>; therefore it is said, "Like Nimrod a mighty hunter before the </a:t>
            </a:r>
            <a:r>
              <a:rPr lang="en-US" cap="small" dirty="0"/>
              <a:t>LORD</a:t>
            </a:r>
            <a:r>
              <a:rPr lang="en-US" dirty="0"/>
              <a:t>.” The beginning of his kingdom was Babel and </a:t>
            </a:r>
            <a:r>
              <a:rPr lang="en-US" dirty="0" err="1"/>
              <a:t>Erech</a:t>
            </a:r>
            <a:r>
              <a:rPr lang="en-US" dirty="0"/>
              <a:t> and Accad and </a:t>
            </a:r>
            <a:r>
              <a:rPr lang="en-US" dirty="0" err="1"/>
              <a:t>Calneh</a:t>
            </a:r>
            <a:r>
              <a:rPr lang="en-US" dirty="0"/>
              <a:t>, in the land of Shinar.  From that land he went forth into Assyria, and built Nineveh and Rehoboth-</a:t>
            </a:r>
            <a:r>
              <a:rPr lang="en-US" dirty="0" err="1"/>
              <a:t>Ir</a:t>
            </a:r>
            <a:r>
              <a:rPr lang="en-US" dirty="0"/>
              <a:t> and Calah, and </a:t>
            </a:r>
            <a:r>
              <a:rPr lang="en-US" dirty="0" err="1"/>
              <a:t>Resen</a:t>
            </a:r>
            <a:r>
              <a:rPr lang="en-US" dirty="0"/>
              <a:t> between Nineveh and Calah; that is the great city. </a:t>
            </a:r>
          </a:p>
          <a:p>
            <a:pPr>
              <a:lnSpc>
                <a:spcPct val="90000"/>
              </a:lnSpc>
              <a:spcBef>
                <a:spcPts val="0"/>
              </a:spcBef>
            </a:pPr>
            <a:endParaRPr lang="en-US" dirty="0">
              <a:solidFill>
                <a:srgbClr val="00206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848753"/>
          </a:xfrm>
        </p:spPr>
        <p:txBody>
          <a:bodyPr>
            <a:normAutofit/>
          </a:bodyPr>
          <a:lstStyle/>
          <a:p>
            <a:r>
              <a:rPr lang="en-US" sz="4400" dirty="0"/>
              <a:t>PAGAN DEITIES OF BABYLON</a:t>
            </a:r>
          </a:p>
        </p:txBody>
      </p:sp>
      <p:sp>
        <p:nvSpPr>
          <p:cNvPr id="3" name="Content Placeholder 2"/>
          <p:cNvSpPr>
            <a:spLocks noGrp="1"/>
          </p:cNvSpPr>
          <p:nvPr>
            <p:ph idx="1"/>
          </p:nvPr>
        </p:nvSpPr>
        <p:spPr>
          <a:xfrm>
            <a:off x="0" y="1045029"/>
            <a:ext cx="9143999" cy="5812970"/>
          </a:xfrm>
        </p:spPr>
        <p:txBody>
          <a:bodyPr>
            <a:noAutofit/>
          </a:bodyPr>
          <a:lstStyle/>
          <a:p>
            <a:pPr>
              <a:lnSpc>
                <a:spcPct val="90000"/>
              </a:lnSpc>
              <a:spcBef>
                <a:spcPts val="0"/>
              </a:spcBef>
              <a:spcAft>
                <a:spcPts val="200"/>
              </a:spcAft>
            </a:pPr>
            <a:r>
              <a:rPr lang="en-US" dirty="0" err="1">
                <a:solidFill>
                  <a:srgbClr val="002060"/>
                </a:solidFill>
              </a:rPr>
              <a:t>Ba’al</a:t>
            </a:r>
            <a:r>
              <a:rPr lang="en-US" dirty="0">
                <a:solidFill>
                  <a:srgbClr val="002060"/>
                </a:solidFill>
              </a:rPr>
              <a:t> and the </a:t>
            </a:r>
            <a:r>
              <a:rPr lang="en-US" dirty="0" err="1">
                <a:solidFill>
                  <a:srgbClr val="002060"/>
                </a:solidFill>
              </a:rPr>
              <a:t>ba’als</a:t>
            </a:r>
            <a:r>
              <a:rPr lang="en-US" dirty="0">
                <a:solidFill>
                  <a:srgbClr val="002060"/>
                </a:solidFill>
              </a:rPr>
              <a:t>, Ishtar (Ashtoreth), Sin, Tammuz</a:t>
            </a:r>
          </a:p>
          <a:p>
            <a:pPr>
              <a:lnSpc>
                <a:spcPct val="90000"/>
              </a:lnSpc>
              <a:spcBef>
                <a:spcPts val="0"/>
              </a:spcBef>
              <a:spcAft>
                <a:spcPts val="200"/>
              </a:spcAft>
            </a:pPr>
            <a:r>
              <a:rPr lang="en-US" dirty="0">
                <a:solidFill>
                  <a:srgbClr val="002060"/>
                </a:solidFill>
              </a:rPr>
              <a:t>Josiah had to clean out the temple because worship of these idols had been done in the temple</a:t>
            </a:r>
          </a:p>
          <a:p>
            <a:pPr>
              <a:lnSpc>
                <a:spcPct val="90000"/>
              </a:lnSpc>
              <a:spcBef>
                <a:spcPts val="0"/>
              </a:spcBef>
              <a:spcAft>
                <a:spcPts val="200"/>
              </a:spcAft>
            </a:pPr>
            <a:r>
              <a:rPr lang="en-US" b="1" dirty="0"/>
              <a:t>2 Kings 23:12-13 </a:t>
            </a:r>
            <a:r>
              <a:rPr lang="en-US" dirty="0"/>
              <a:t> The altars which </a:t>
            </a:r>
            <a:r>
              <a:rPr lang="en-US" i="1" dirty="0"/>
              <a:t>were</a:t>
            </a:r>
            <a:r>
              <a:rPr lang="en-US" dirty="0"/>
              <a:t> on the roof, the upper chamber of </a:t>
            </a:r>
            <a:r>
              <a:rPr lang="en-US" dirty="0" err="1"/>
              <a:t>Ahaz</a:t>
            </a:r>
            <a:r>
              <a:rPr lang="en-US" dirty="0"/>
              <a:t>, which the kings of Judah had made, and the altars which Manasseh had made in the two courts of the house of the </a:t>
            </a:r>
            <a:r>
              <a:rPr lang="en-US" cap="small" dirty="0"/>
              <a:t>LORD</a:t>
            </a:r>
            <a:r>
              <a:rPr lang="en-US" dirty="0"/>
              <a:t>, the king broke down; and he smashed them there and threw their dust into the brook </a:t>
            </a:r>
            <a:r>
              <a:rPr lang="en-US" dirty="0" err="1"/>
              <a:t>Kidron</a:t>
            </a:r>
            <a:r>
              <a:rPr lang="en-US" dirty="0"/>
              <a:t>. The high places which </a:t>
            </a:r>
            <a:r>
              <a:rPr lang="en-US" i="1" dirty="0"/>
              <a:t>were</a:t>
            </a:r>
            <a:r>
              <a:rPr lang="en-US" spc="-150" dirty="0"/>
              <a:t> before </a:t>
            </a:r>
            <a:r>
              <a:rPr lang="en-US" dirty="0"/>
              <a:t>Jerusalem, which </a:t>
            </a:r>
            <a:r>
              <a:rPr lang="en-US" i="1" dirty="0"/>
              <a:t>were</a:t>
            </a:r>
            <a:r>
              <a:rPr lang="en-US" dirty="0"/>
              <a:t> on the</a:t>
            </a:r>
            <a:r>
              <a:rPr lang="en-US" spc="-150" dirty="0"/>
              <a:t> right of the </a:t>
            </a:r>
            <a:r>
              <a:rPr lang="en-US" dirty="0"/>
              <a:t>mount of destruction which Solomon the king of Israel had built for Ashtoreth the abomination of </a:t>
            </a:r>
            <a:r>
              <a:rPr lang="en-US" spc="-150" dirty="0"/>
              <a:t>the </a:t>
            </a:r>
            <a:r>
              <a:rPr lang="en-US" spc="-150" dirty="0" err="1"/>
              <a:t>Sidonians</a:t>
            </a:r>
            <a:r>
              <a:rPr lang="en-US" spc="-150" dirty="0"/>
              <a:t>, and for </a:t>
            </a:r>
            <a:r>
              <a:rPr lang="en-US" dirty="0" err="1"/>
              <a:t>Chemosh</a:t>
            </a:r>
            <a:r>
              <a:rPr lang="en-US" spc="-150" dirty="0"/>
              <a:t> the abomination of </a:t>
            </a:r>
            <a:r>
              <a:rPr lang="en-US" dirty="0"/>
              <a:t>Moab</a:t>
            </a:r>
            <a:r>
              <a:rPr lang="en-US" spc="-150" dirty="0"/>
              <a:t>, and </a:t>
            </a:r>
            <a:r>
              <a:rPr lang="en-US" dirty="0"/>
              <a:t>for </a:t>
            </a:r>
            <a:r>
              <a:rPr lang="en-US" dirty="0" err="1"/>
              <a:t>Milcom</a:t>
            </a:r>
            <a:r>
              <a:rPr lang="en-US" dirty="0"/>
              <a:t> the </a:t>
            </a:r>
            <a:r>
              <a:rPr lang="en-US" spc="-150" dirty="0"/>
              <a:t>abomination of the </a:t>
            </a:r>
            <a:r>
              <a:rPr lang="en-US" dirty="0"/>
              <a:t>sons of </a:t>
            </a:r>
            <a:r>
              <a:rPr lang="en-US" dirty="0" err="1"/>
              <a:t>Ammon</a:t>
            </a:r>
            <a:r>
              <a:rPr lang="en-US" spc="-150" dirty="0"/>
              <a:t>, the king defiled. </a:t>
            </a:r>
          </a:p>
          <a:p>
            <a:pPr>
              <a:lnSpc>
                <a:spcPct val="90000"/>
              </a:lnSpc>
              <a:spcBef>
                <a:spcPts val="0"/>
              </a:spcBef>
              <a:spcAft>
                <a:spcPts val="200"/>
              </a:spcAft>
            </a:pPr>
            <a:r>
              <a:rPr lang="en-US" b="1" dirty="0"/>
              <a:t>Ezekiel 8:14 </a:t>
            </a:r>
            <a:r>
              <a:rPr lang="en-US" dirty="0"/>
              <a:t> Then He brought me to the entrance of the gate of the </a:t>
            </a:r>
            <a:r>
              <a:rPr lang="en-US" cap="small" dirty="0"/>
              <a:t>LORD'S</a:t>
            </a:r>
            <a:r>
              <a:rPr lang="en-US" dirty="0"/>
              <a:t> house which </a:t>
            </a:r>
            <a:r>
              <a:rPr lang="en-US" i="1" dirty="0"/>
              <a:t>was</a:t>
            </a:r>
            <a:r>
              <a:rPr lang="en-US" dirty="0"/>
              <a:t> toward the north; and behold, women were sitting there weeping for Tammuz. </a:t>
            </a:r>
            <a:br>
              <a:rPr lang="en-US" dirty="0"/>
            </a:br>
            <a:endParaRPr lang="en-US" spc="-150" dirty="0">
              <a:solidFill>
                <a:srgbClr val="002060"/>
              </a:solidFill>
            </a:endParaRPr>
          </a:p>
          <a:p>
            <a:pPr>
              <a:lnSpc>
                <a:spcPct val="90000"/>
              </a:lnSpc>
              <a:spcBef>
                <a:spcPts val="0"/>
              </a:spcBef>
            </a:pPr>
            <a:endParaRPr lang="en-US" dirty="0">
              <a:solidFill>
                <a:srgbClr val="00206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10288</TotalTime>
  <Words>1964</Words>
  <Application>Microsoft Office PowerPoint</Application>
  <PresentationFormat>Letter Paper (8.5x11 in)</PresentationFormat>
  <Paragraphs>58</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Tahoma</vt:lpstr>
      <vt:lpstr>Tempus Sans ITC</vt:lpstr>
      <vt:lpstr>Tw Cen MT</vt:lpstr>
      <vt:lpstr>Circuit</vt:lpstr>
      <vt:lpstr>A question of character Lesson 7</vt:lpstr>
      <vt:lpstr> WORD FOR THE JOURNEY</vt:lpstr>
      <vt:lpstr>PRIVILEGED FOR A REASON</vt:lpstr>
      <vt:lpstr>Things we DON’T understand</vt:lpstr>
      <vt:lpstr>GOD ANSWERS HABAKKUK</vt:lpstr>
      <vt:lpstr>Things are different</vt:lpstr>
      <vt:lpstr>GOD’S ATTRIBUTES/CHARACTER</vt:lpstr>
      <vt:lpstr>BABYLON IS PAGAN</vt:lpstr>
      <vt:lpstr>PAGAN DEITIES OF BABYLON</vt:lpstr>
      <vt:lpstr>HOW THE RIGHTEOUS LIVE</vt:lpstr>
      <vt:lpstr>GOD WILL DEAL WITH BABYLON</vt:lpstr>
      <vt:lpstr>HABAKKUK’S ULTIMATE STANCE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Gower</cp:lastModifiedBy>
  <cp:revision>36</cp:revision>
  <cp:lastPrinted>2021-02-21T20:35:57Z</cp:lastPrinted>
  <dcterms:created xsi:type="dcterms:W3CDTF">2016-12-20T15:22:00Z</dcterms:created>
  <dcterms:modified xsi:type="dcterms:W3CDTF">2021-02-24T21:33:44Z</dcterms:modified>
</cp:coreProperties>
</file>