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handoutMasterIdLst>
    <p:handoutMasterId r:id="rId14"/>
  </p:handoutMasterIdLst>
  <p:sldIdLst>
    <p:sldId id="256" r:id="rId2"/>
    <p:sldId id="260" r:id="rId3"/>
    <p:sldId id="261" r:id="rId4"/>
    <p:sldId id="262" r:id="rId5"/>
    <p:sldId id="275" r:id="rId6"/>
    <p:sldId id="276" r:id="rId7"/>
    <p:sldId id="277" r:id="rId8"/>
    <p:sldId id="271" r:id="rId9"/>
    <p:sldId id="263" r:id="rId10"/>
    <p:sldId id="274" r:id="rId11"/>
    <p:sldId id="265" r:id="rId12"/>
    <p:sldId id="272" r:id="rId13"/>
  </p:sldIdLst>
  <p:sldSz cx="9144000" cy="6858000" type="letter"/>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296" y="43"/>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103" cy="469011"/>
          </a:xfrm>
          <a:prstGeom prst="rect">
            <a:avLst/>
          </a:prstGeom>
        </p:spPr>
        <p:txBody>
          <a:bodyPr vert="horz" lIns="93576" tIns="46787" rIns="93576" bIns="46787" rtlCol="0"/>
          <a:lstStyle>
            <a:lvl1pPr algn="l">
              <a:defRPr sz="1200"/>
            </a:lvl1pPr>
          </a:lstStyle>
          <a:p>
            <a:endParaRPr lang="en-US" dirty="0"/>
          </a:p>
        </p:txBody>
      </p:sp>
      <p:sp>
        <p:nvSpPr>
          <p:cNvPr id="3" name="Date Placeholder 2"/>
          <p:cNvSpPr>
            <a:spLocks noGrp="1"/>
          </p:cNvSpPr>
          <p:nvPr>
            <p:ph type="dt" sz="quarter" idx="1"/>
          </p:nvPr>
        </p:nvSpPr>
        <p:spPr>
          <a:xfrm>
            <a:off x="4023783" y="1"/>
            <a:ext cx="3077103" cy="469011"/>
          </a:xfrm>
          <a:prstGeom prst="rect">
            <a:avLst/>
          </a:prstGeom>
        </p:spPr>
        <p:txBody>
          <a:bodyPr vert="horz" lIns="93576" tIns="46787" rIns="93576" bIns="46787" rtlCol="0"/>
          <a:lstStyle>
            <a:lvl1pPr algn="r">
              <a:defRPr sz="1200"/>
            </a:lvl1pPr>
          </a:lstStyle>
          <a:p>
            <a:fld id="{16D81201-0A12-4068-8D9E-3DAE313D4218}" type="datetimeFigureOut">
              <a:rPr lang="en-US" smtClean="0"/>
              <a:pPr/>
              <a:t>2/3/2021</a:t>
            </a:fld>
            <a:endParaRPr lang="en-US" dirty="0"/>
          </a:p>
        </p:txBody>
      </p:sp>
      <p:sp>
        <p:nvSpPr>
          <p:cNvPr id="4" name="Footer Placeholder 3"/>
          <p:cNvSpPr>
            <a:spLocks noGrp="1"/>
          </p:cNvSpPr>
          <p:nvPr>
            <p:ph type="ftr" sz="quarter" idx="2"/>
          </p:nvPr>
        </p:nvSpPr>
        <p:spPr>
          <a:xfrm>
            <a:off x="1" y="8917812"/>
            <a:ext cx="3077103" cy="469011"/>
          </a:xfrm>
          <a:prstGeom prst="rect">
            <a:avLst/>
          </a:prstGeom>
        </p:spPr>
        <p:txBody>
          <a:bodyPr vert="horz" lIns="93576" tIns="46787" rIns="93576" bIns="4678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783" y="8917812"/>
            <a:ext cx="3077103" cy="469011"/>
          </a:xfrm>
          <a:prstGeom prst="rect">
            <a:avLst/>
          </a:prstGeom>
        </p:spPr>
        <p:txBody>
          <a:bodyPr vert="horz" lIns="93576" tIns="46787" rIns="93576" bIns="46787" rtlCol="0" anchor="b"/>
          <a:lstStyle>
            <a:lvl1pPr algn="r">
              <a:defRPr sz="1200"/>
            </a:lvl1pPr>
          </a:lstStyle>
          <a:p>
            <a:fld id="{C8D7BC5C-8615-4922-A495-1583658F99BB}"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66" name="Group 65"/>
          <p:cNvGrpSpPr/>
          <p:nvPr/>
        </p:nvGrpSpPr>
        <p:grpSpPr>
          <a:xfrm>
            <a:off x="0" y="1"/>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900240" y="1122364"/>
            <a:ext cx="6593681" cy="2387600"/>
          </a:xfrm>
        </p:spPr>
        <p:txBody>
          <a:bodyPr anchor="b">
            <a:normAutofit/>
          </a:bodyPr>
          <a:lstStyle>
            <a:lvl1pPr algn="l">
              <a:defRPr sz="3600" b="1">
                <a:effectLst>
                  <a:outerShdw blurRad="38100" dist="38100" dir="2700000" algn="tl">
                    <a:srgbClr val="000000">
                      <a:alpha val="43137"/>
                    </a:srgbClr>
                  </a:outerShdw>
                </a:effectLst>
                <a:latin typeface="Tempus Sans ITC" panose="04020404030D07020202" pitchFamily="82" charset="0"/>
              </a:defRPr>
            </a:lvl1pPr>
          </a:lstStyle>
          <a:p>
            <a:r>
              <a:rPr lang="en-US" dirty="0"/>
              <a:t>Click to edit Master title style</a:t>
            </a:r>
          </a:p>
        </p:txBody>
      </p:sp>
      <p:sp>
        <p:nvSpPr>
          <p:cNvPr id="3" name="Subtitle 2"/>
          <p:cNvSpPr>
            <a:spLocks noGrp="1"/>
          </p:cNvSpPr>
          <p:nvPr>
            <p:ph type="subTitle" idx="1"/>
          </p:nvPr>
        </p:nvSpPr>
        <p:spPr>
          <a:xfrm>
            <a:off x="1900240" y="3602038"/>
            <a:ext cx="6593681" cy="1655762"/>
          </a:xfrm>
        </p:spPr>
        <p:txBody>
          <a:bodyPr>
            <a:normAutofit/>
          </a:bodyPr>
          <a:lstStyle>
            <a:lvl1pPr marL="0" indent="0" algn="l">
              <a:buNone/>
              <a:defRPr sz="1500" cap="all"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801052" y="5410203"/>
            <a:ext cx="2057400" cy="365125"/>
          </a:xfrm>
        </p:spPr>
        <p:txBody>
          <a:bodyPr/>
          <a:lstStyle/>
          <a:p>
            <a:fld id="{48A87A34-81AB-432B-8DAE-1953F412C126}" type="datetimeFigureOut">
              <a:rPr lang="en-US" smtClean="0"/>
              <a:pPr/>
              <a:t>2/3/2021</a:t>
            </a:fld>
            <a:endParaRPr lang="en-US" dirty="0"/>
          </a:p>
        </p:txBody>
      </p:sp>
      <p:sp>
        <p:nvSpPr>
          <p:cNvPr id="5" name="Footer Placeholder 4"/>
          <p:cNvSpPr>
            <a:spLocks noGrp="1"/>
          </p:cNvSpPr>
          <p:nvPr>
            <p:ph type="ftr" sz="quarter" idx="11"/>
          </p:nvPr>
        </p:nvSpPr>
        <p:spPr>
          <a:xfrm>
            <a:off x="1900238" y="5410203"/>
            <a:ext cx="3843665" cy="365125"/>
          </a:xfrm>
        </p:spPr>
        <p:txBody>
          <a:bodyPr/>
          <a:lstStyle/>
          <a:p>
            <a:endParaRPr lang="en-US" dirty="0"/>
          </a:p>
        </p:txBody>
      </p:sp>
      <p:sp>
        <p:nvSpPr>
          <p:cNvPr id="6" name="Slide Number Placeholder 5"/>
          <p:cNvSpPr>
            <a:spLocks noGrp="1"/>
          </p:cNvSpPr>
          <p:nvPr>
            <p:ph type="sldNum" sz="quarter" idx="12"/>
          </p:nvPr>
        </p:nvSpPr>
        <p:spPr>
          <a:xfrm>
            <a:off x="7915604" y="5410201"/>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27653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7" y="4304666"/>
            <a:ext cx="7434267"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56057" y="606426"/>
            <a:ext cx="7434267"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24" y="5124021"/>
            <a:ext cx="7433144" cy="682472"/>
          </a:xfrm>
        </p:spPr>
        <p:txBody>
          <a:bodyP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49796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7"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59" y="4419601"/>
            <a:ext cx="7428344" cy="1371599"/>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3768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1"/>
            <a:ext cx="6977064"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8"/>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856058" y="4309920"/>
            <a:ext cx="7429503" cy="1489496"/>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52" name="TextBox 51"/>
          <p:cNvSpPr txBox="1"/>
          <p:nvPr/>
        </p:nvSpPr>
        <p:spPr>
          <a:xfrm>
            <a:off x="696579" y="718458"/>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53" name="TextBox 52"/>
          <p:cNvSpPr txBox="1"/>
          <p:nvPr/>
        </p:nvSpPr>
        <p:spPr>
          <a:xfrm>
            <a:off x="7817473" y="2764973"/>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Tree>
    <p:extLst>
      <p:ext uri="{BB962C8B-B14F-4D97-AF65-F5344CB8AC3E}">
        <p14:creationId xmlns:p14="http://schemas.microsoft.com/office/powerpoint/2010/main" val="5213771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9" y="2134043"/>
            <a:ext cx="74295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24" y="4657656"/>
            <a:ext cx="7428379" cy="1140644"/>
          </a:xfrm>
        </p:spPr>
        <p:txBody>
          <a:bodyPr anchor="t">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34456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1" y="609600"/>
            <a:ext cx="74294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856057" y="2674463"/>
            <a:ext cx="2397675"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386077" y="2677635"/>
            <a:ext cx="2388289"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3386075" y="3363435"/>
            <a:ext cx="2388959"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89332" y="2674463"/>
            <a:ext cx="2396227"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5889332" y="3360263"/>
            <a:ext cx="2396227"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54201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60" y="609600"/>
            <a:ext cx="74294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856061" y="4404597"/>
            <a:ext cx="2396431"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856061" y="2666998"/>
            <a:ext cx="2396431"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856061" y="4980860"/>
            <a:ext cx="2396431" cy="817843"/>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366791" y="4404597"/>
            <a:ext cx="2400300"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366791"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89427" y="4404596"/>
            <a:ext cx="2393056"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89333"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5889332" y="4980856"/>
            <a:ext cx="2396227" cy="810345"/>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2/3/2021</a:t>
            </a:fld>
            <a:endParaRPr lang="en-US" dirty="0"/>
          </a:p>
        </p:txBody>
      </p:sp>
      <p:sp>
        <p:nvSpPr>
          <p:cNvPr id="4" name="Footer Placeholder 3"/>
          <p:cNvSpPr>
            <a:spLocks noGrp="1"/>
          </p:cNvSpPr>
          <p:nvPr>
            <p:ph type="ftr" sz="quarter" idx="11"/>
          </p:nvPr>
        </p:nvSpPr>
        <p:spPr/>
        <p:txBody>
          <a:bodyPr/>
          <a:lstStyle>
            <a:lvl1pPr>
              <a:defRPr cap="all" baseline="0"/>
            </a:lvl1p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117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19620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2" y="609601"/>
            <a:ext cx="1503759"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6057" y="609601"/>
            <a:ext cx="5811443"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44936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244699" y="154547"/>
            <a:ext cx="8706118" cy="1313646"/>
          </a:xfrm>
        </p:spPr>
        <p:txBody>
          <a:bodyPr>
            <a:normAutofit/>
          </a:bodyPr>
          <a:lstStyle>
            <a:lvl1pPr algn="ctr">
              <a:defRPr sz="4000">
                <a:solidFill>
                  <a:schemeClr val="accent6">
                    <a:lumMod val="50000"/>
                  </a:schemeClr>
                </a:solidFill>
                <a:latin typeface="Tahoma" pitchFamily="34" charset="0"/>
                <a:ea typeface="Tahoma" pitchFamily="34" charset="0"/>
                <a:cs typeface="Tahoma" pitchFamily="34" charset="0"/>
              </a:defRPr>
            </a:lvl1pPr>
          </a:lstStyle>
          <a:p>
            <a:r>
              <a:rPr lang="en-US" dirty="0"/>
              <a:t>Click to edit Master title style</a:t>
            </a:r>
          </a:p>
        </p:txBody>
      </p:sp>
      <p:sp>
        <p:nvSpPr>
          <p:cNvPr id="48" name="Content Placeholder 2"/>
          <p:cNvSpPr>
            <a:spLocks noGrp="1"/>
          </p:cNvSpPr>
          <p:nvPr>
            <p:ph idx="1"/>
          </p:nvPr>
        </p:nvSpPr>
        <p:spPr>
          <a:xfrm>
            <a:off x="0" y="1519706"/>
            <a:ext cx="9143999" cy="5338293"/>
          </a:xfrm>
        </p:spPr>
        <p:txBody>
          <a:bodyPr>
            <a:normAutofit/>
          </a:bodyPr>
          <a:lstStyle>
            <a:lvl1pPr>
              <a:defRPr sz="2600">
                <a:solidFill>
                  <a:schemeClr val="accent6">
                    <a:lumMod val="50000"/>
                  </a:schemeClr>
                </a:solidFill>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a:endParaRPr lang="en-US" dirty="0"/>
          </a:p>
        </p:txBody>
      </p:sp>
      <p:sp>
        <p:nvSpPr>
          <p:cNvPr id="49" name="Date Placeholder 3"/>
          <p:cNvSpPr>
            <a:spLocks noGrp="1"/>
          </p:cNvSpPr>
          <p:nvPr>
            <p:ph type="dt" sz="half" idx="10"/>
          </p:nvPr>
        </p:nvSpPr>
        <p:spPr>
          <a:xfrm>
            <a:off x="5592691" y="5883278"/>
            <a:ext cx="2057400" cy="365125"/>
          </a:xfrm>
        </p:spPr>
        <p:txBody>
          <a:bodyPr/>
          <a:lstStyle/>
          <a:p>
            <a:fld id="{48A87A34-81AB-432B-8DAE-1953F412C126}" type="datetimeFigureOut">
              <a:rPr lang="en-US" smtClean="0"/>
              <a:pPr/>
              <a:t>2/3/2021</a:t>
            </a:fld>
            <a:endParaRPr lang="en-US" dirty="0"/>
          </a:p>
        </p:txBody>
      </p:sp>
      <p:sp>
        <p:nvSpPr>
          <p:cNvPr id="50" name="Footer Placeholder 4"/>
          <p:cNvSpPr>
            <a:spLocks noGrp="1"/>
          </p:cNvSpPr>
          <p:nvPr>
            <p:ph type="ftr" sz="quarter" idx="11"/>
          </p:nvPr>
        </p:nvSpPr>
        <p:spPr>
          <a:xfrm>
            <a:off x="856059" y="5883277"/>
            <a:ext cx="4679483" cy="365125"/>
          </a:xfrm>
        </p:spPr>
        <p:txBody>
          <a:bodyPr/>
          <a:lstStyle/>
          <a:p>
            <a:endParaRPr lang="en-US" dirty="0"/>
          </a:p>
        </p:txBody>
      </p:sp>
      <p:sp>
        <p:nvSpPr>
          <p:cNvPr id="51" name="Slide Number Placeholder 5"/>
          <p:cNvSpPr>
            <a:spLocks noGrp="1"/>
          </p:cNvSpPr>
          <p:nvPr>
            <p:ph type="sldNum" sz="quarter" idx="12"/>
          </p:nvPr>
        </p:nvSpPr>
        <p:spPr>
          <a:xfrm>
            <a:off x="7707242" y="5883276"/>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29483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9" y="1419228"/>
            <a:ext cx="74295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856059" y="4424362"/>
            <a:ext cx="7429500" cy="1374776"/>
          </a:xfrm>
        </p:spPr>
        <p:txBody>
          <a:bodyPr>
            <a:normAutofit/>
          </a:bodyPr>
          <a:lstStyle>
            <a:lvl1pPr marL="0" indent="0">
              <a:buNone/>
              <a:defRPr sz="1350" cap="all" baseline="0">
                <a:solidFill>
                  <a:schemeClr val="tx1">
                    <a:tint val="75000"/>
                  </a:schemeClr>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5999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6059" y="2249486"/>
            <a:ext cx="3658792"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94917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9" y="619128"/>
            <a:ext cx="74295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78903" y="2249487"/>
            <a:ext cx="3435949"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6060" y="3073399"/>
            <a:ext cx="3658793"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1992" y="2249486"/>
            <a:ext cx="3433565"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1" y="3073399"/>
            <a:ext cx="3656408"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33992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48923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85699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30" y="609601"/>
            <a:ext cx="2892028"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67151" y="592666"/>
            <a:ext cx="4418407"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0030" y="2249486"/>
            <a:ext cx="2892028"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5370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1"/>
            <a:ext cx="3753963"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32867" y="609601"/>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12554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1"/>
            <a:ext cx="9041775"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856061" y="618519"/>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1" y="2249487"/>
            <a:ext cx="74294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92691" y="5883278"/>
            <a:ext cx="2057400"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48A87A34-81AB-432B-8DAE-1953F412C126}" type="datetimeFigureOut">
              <a:rPr lang="en-US" smtClean="0"/>
              <a:pPr/>
              <a:t>2/3/2021</a:t>
            </a:fld>
            <a:endParaRPr lang="en-US" dirty="0"/>
          </a:p>
        </p:txBody>
      </p:sp>
      <p:sp>
        <p:nvSpPr>
          <p:cNvPr id="5" name="Footer Placeholder 4"/>
          <p:cNvSpPr>
            <a:spLocks noGrp="1"/>
          </p:cNvSpPr>
          <p:nvPr>
            <p:ph type="ftr" sz="quarter" idx="3"/>
          </p:nvPr>
        </p:nvSpPr>
        <p:spPr>
          <a:xfrm>
            <a:off x="856059" y="5883277"/>
            <a:ext cx="4679483" cy="365125"/>
          </a:xfrm>
          <a:prstGeom prst="rect">
            <a:avLst/>
          </a:prstGeom>
        </p:spPr>
        <p:txBody>
          <a:bodyPr vert="horz" lIns="91440" tIns="45720" rIns="91440" bIns="45720" rtlCol="0" anchor="ctr"/>
          <a:lstStyle>
            <a:lvl1pPr algn="l">
              <a:defRPr sz="78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707242" y="5883276"/>
            <a:ext cx="578317"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541298"/>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txStyles>
    <p:title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3168" y="1122363"/>
            <a:ext cx="6593681" cy="2549091"/>
          </a:xfrm>
        </p:spPr>
        <p:txBody>
          <a:bodyPr>
            <a:noAutofit/>
          </a:bodyPr>
          <a:lstStyle/>
          <a:p>
            <a:pPr algn="ct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A</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QUESTION </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OF CHARACTER</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Lesson 4</a:t>
            </a:r>
            <a:b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First review</a:t>
            </a:r>
          </a:p>
        </p:txBody>
      </p:sp>
      <p:sp>
        <p:nvSpPr>
          <p:cNvPr id="3" name="Subtitle 2"/>
          <p:cNvSpPr>
            <a:spLocks noGrp="1"/>
          </p:cNvSpPr>
          <p:nvPr>
            <p:ph type="subTitle" idx="1"/>
          </p:nvPr>
        </p:nvSpPr>
        <p:spPr>
          <a:xfrm>
            <a:off x="874144" y="5059393"/>
            <a:ext cx="7821283" cy="1462177"/>
          </a:xfrm>
        </p:spPr>
        <p:txBody>
          <a:bodyPr>
            <a:normAutofit lnSpcReduction="10000"/>
          </a:bodyPr>
          <a:lstStyle/>
          <a:p>
            <a:pPr algn="ctr">
              <a:lnSpc>
                <a:spcPct val="100000"/>
              </a:lnSpc>
              <a:spcBef>
                <a:spcPts val="0"/>
              </a:spcBef>
            </a:pPr>
            <a:r>
              <a:rPr lang="en-US" sz="2400" b="1" dirty="0" err="1">
                <a:solidFill>
                  <a:srgbClr val="002060"/>
                </a:solidFill>
                <a:effectLst>
                  <a:outerShdw blurRad="38100" dist="38100" dir="2700000" algn="tl">
                    <a:srgbClr val="000000">
                      <a:alpha val="43137"/>
                    </a:srgbClr>
                  </a:outerShdw>
                </a:effectLst>
                <a:latin typeface="Tempus Sans ITC" panose="04020404030D07020202" pitchFamily="82" charset="0"/>
              </a:rPr>
              <a:t>jOlYNN</a:t>
            </a: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 GOWER</a:t>
            </a:r>
          </a:p>
          <a:p>
            <a:pPr algn="ctr">
              <a:lnSpc>
                <a:spcPct val="100000"/>
              </a:lnSpc>
              <a:spcBef>
                <a:spcPts val="0"/>
              </a:spcBef>
            </a:pP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Spring 2021</a:t>
            </a:r>
          </a:p>
          <a:p>
            <a:pPr algn="ctr">
              <a:lnSpc>
                <a:spcPct val="100000"/>
              </a:lnSpc>
              <a:spcBef>
                <a:spcPts val="0"/>
              </a:spcBef>
            </a:pP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217/493-6151</a:t>
            </a:r>
          </a:p>
          <a:p>
            <a:pPr algn="ctr">
              <a:lnSpc>
                <a:spcPct val="100000"/>
              </a:lnSpc>
              <a:spcBef>
                <a:spcPts val="0"/>
              </a:spcBef>
            </a:pP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JGOWER@GUARDINGTHETRUTH.ORG</a:t>
            </a:r>
          </a:p>
        </p:txBody>
      </p:sp>
    </p:spTree>
    <p:extLst>
      <p:ext uri="{BB962C8B-B14F-4D97-AF65-F5344CB8AC3E}">
        <p14:creationId xmlns:p14="http://schemas.microsoft.com/office/powerpoint/2010/main" val="3402511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848753"/>
          </a:xfrm>
        </p:spPr>
        <p:txBody>
          <a:bodyPr/>
          <a:lstStyle/>
          <a:p>
            <a:r>
              <a:rPr lang="en-US" dirty="0">
                <a:solidFill>
                  <a:schemeClr val="tx1"/>
                </a:solidFill>
              </a:rPr>
              <a:t>GOD REALLY IS IN CONTROL</a:t>
            </a:r>
          </a:p>
        </p:txBody>
      </p:sp>
      <p:sp>
        <p:nvSpPr>
          <p:cNvPr id="3" name="Content Placeholder 2"/>
          <p:cNvSpPr>
            <a:spLocks noGrp="1"/>
          </p:cNvSpPr>
          <p:nvPr>
            <p:ph idx="1"/>
          </p:nvPr>
        </p:nvSpPr>
        <p:spPr>
          <a:xfrm>
            <a:off x="0" y="927100"/>
            <a:ext cx="9143999" cy="5930899"/>
          </a:xfrm>
        </p:spPr>
        <p:txBody>
          <a:bodyPr>
            <a:normAutofit/>
          </a:bodyPr>
          <a:lstStyle/>
          <a:p>
            <a:pPr>
              <a:lnSpc>
                <a:spcPct val="90000"/>
              </a:lnSpc>
              <a:spcBef>
                <a:spcPts val="0"/>
              </a:spcBef>
            </a:pPr>
            <a:r>
              <a:rPr lang="en-US" dirty="0">
                <a:solidFill>
                  <a:schemeClr val="tx1"/>
                </a:solidFill>
              </a:rPr>
              <a:t>He even uses unsaved people to help us along the way!</a:t>
            </a:r>
          </a:p>
          <a:p>
            <a:pPr>
              <a:lnSpc>
                <a:spcPct val="90000"/>
              </a:lnSpc>
              <a:spcBef>
                <a:spcPts val="0"/>
              </a:spcBef>
            </a:pPr>
            <a:r>
              <a:rPr lang="en-US" b="1" dirty="0">
                <a:solidFill>
                  <a:schemeClr val="tx1"/>
                </a:solidFill>
              </a:rPr>
              <a:t>Isaiah 45:1,5  </a:t>
            </a:r>
            <a:r>
              <a:rPr lang="en-US" dirty="0">
                <a:solidFill>
                  <a:schemeClr val="tx1"/>
                </a:solidFill>
              </a:rPr>
              <a:t> Thus says the </a:t>
            </a:r>
            <a:r>
              <a:rPr lang="en-US" cap="small" dirty="0">
                <a:solidFill>
                  <a:schemeClr val="tx1"/>
                </a:solidFill>
              </a:rPr>
              <a:t>LORD</a:t>
            </a:r>
            <a:r>
              <a:rPr lang="en-US" dirty="0">
                <a:solidFill>
                  <a:schemeClr val="tx1"/>
                </a:solidFill>
              </a:rPr>
              <a:t> to Cyrus His anointed, whom I have taken by the right hand, to subdue nations before him and to loose the loins of kings; to open doors before him so that gates will not be shut….. "I am the </a:t>
            </a:r>
            <a:r>
              <a:rPr lang="en-US" cap="small" dirty="0">
                <a:solidFill>
                  <a:schemeClr val="tx1"/>
                </a:solidFill>
              </a:rPr>
              <a:t>LORD</a:t>
            </a:r>
            <a:r>
              <a:rPr lang="en-US" dirty="0">
                <a:solidFill>
                  <a:schemeClr val="tx1"/>
                </a:solidFill>
              </a:rPr>
              <a:t>, and there is no other; besides Me there is no God. I will gird you, </a:t>
            </a:r>
            <a:r>
              <a:rPr lang="en-US" b="1" dirty="0">
                <a:solidFill>
                  <a:schemeClr val="tx1"/>
                </a:solidFill>
              </a:rPr>
              <a:t>though you have not known Me</a:t>
            </a:r>
            <a:r>
              <a:rPr lang="en-US" dirty="0">
                <a:solidFill>
                  <a:schemeClr val="tx1"/>
                </a:solidFill>
              </a:rPr>
              <a:t>;</a:t>
            </a:r>
          </a:p>
          <a:p>
            <a:pPr>
              <a:lnSpc>
                <a:spcPct val="90000"/>
              </a:lnSpc>
              <a:spcBef>
                <a:spcPts val="0"/>
              </a:spcBef>
            </a:pPr>
            <a:r>
              <a:rPr lang="en-US" b="1" dirty="0">
                <a:solidFill>
                  <a:schemeClr val="tx1"/>
                </a:solidFill>
              </a:rPr>
              <a:t>Hebrews 1:1-3 </a:t>
            </a:r>
            <a:r>
              <a:rPr lang="en-US" dirty="0">
                <a:solidFill>
                  <a:schemeClr val="tx1"/>
                </a:solidFill>
              </a:rPr>
              <a:t> God, after He spoke long ago to the fathers in the prophets in many portions and in many ways, in these last days has spoken to us in His Son, whom He appointed heir of all things, through whom also He made the world. And He is the radiance of His glory and the exact representation of His nature, and upholds all things by the word of His power. </a:t>
            </a:r>
          </a:p>
          <a:p>
            <a:pPr>
              <a:lnSpc>
                <a:spcPct val="90000"/>
              </a:lnSpc>
              <a:spcBef>
                <a:spcPts val="0"/>
              </a:spcBef>
            </a:pPr>
            <a:r>
              <a:rPr lang="en-US" dirty="0">
                <a:solidFill>
                  <a:schemeClr val="tx1"/>
                </a:solidFill>
              </a:rPr>
              <a:t>Word: </a:t>
            </a:r>
            <a:r>
              <a:rPr lang="en-US" i="1" dirty="0" err="1">
                <a:solidFill>
                  <a:schemeClr val="tx1"/>
                </a:solidFill>
              </a:rPr>
              <a:t>rhema</a:t>
            </a:r>
            <a:r>
              <a:rPr lang="en-US" i="1" dirty="0">
                <a:solidFill>
                  <a:schemeClr val="tx1"/>
                </a:solidFill>
              </a:rPr>
              <a:t>: </a:t>
            </a:r>
            <a:r>
              <a:rPr lang="en-US" dirty="0">
                <a:solidFill>
                  <a:schemeClr val="tx1"/>
                </a:solidFill>
              </a:rPr>
              <a:t>spoken word from </a:t>
            </a:r>
            <a:r>
              <a:rPr lang="en-US" i="1" dirty="0" err="1">
                <a:solidFill>
                  <a:schemeClr val="tx1"/>
                </a:solidFill>
              </a:rPr>
              <a:t>rheo</a:t>
            </a:r>
            <a:r>
              <a:rPr lang="en-US" i="1" dirty="0">
                <a:solidFill>
                  <a:schemeClr val="tx1"/>
                </a:solidFill>
              </a:rPr>
              <a:t>: </a:t>
            </a:r>
            <a:r>
              <a:rPr lang="en-US" dirty="0">
                <a:solidFill>
                  <a:schemeClr val="tx1"/>
                </a:solidFill>
              </a:rPr>
              <a:t>an utterance; usually a portion of scriptural or God-given message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888999"/>
          </a:xfrm>
        </p:spPr>
        <p:txBody>
          <a:bodyPr/>
          <a:lstStyle/>
          <a:p>
            <a:r>
              <a:rPr lang="en-US" dirty="0">
                <a:solidFill>
                  <a:schemeClr val="tx1"/>
                </a:solidFill>
              </a:rPr>
              <a:t>WE LIVE IN THE PLAN</a:t>
            </a:r>
          </a:p>
        </p:txBody>
      </p:sp>
      <p:sp>
        <p:nvSpPr>
          <p:cNvPr id="3" name="Content Placeholder 2"/>
          <p:cNvSpPr>
            <a:spLocks noGrp="1"/>
          </p:cNvSpPr>
          <p:nvPr>
            <p:ph idx="1"/>
          </p:nvPr>
        </p:nvSpPr>
        <p:spPr>
          <a:xfrm>
            <a:off x="0" y="850901"/>
            <a:ext cx="9143999" cy="6007100"/>
          </a:xfrm>
        </p:spPr>
        <p:txBody>
          <a:bodyPr>
            <a:noAutofit/>
          </a:bodyPr>
          <a:lstStyle/>
          <a:p>
            <a:pPr>
              <a:lnSpc>
                <a:spcPct val="88000"/>
              </a:lnSpc>
              <a:spcBef>
                <a:spcPts val="0"/>
              </a:spcBef>
            </a:pPr>
            <a:r>
              <a:rPr lang="en-US" dirty="0">
                <a:solidFill>
                  <a:schemeClr val="tx1"/>
                </a:solidFill>
              </a:rPr>
              <a:t>God has a plan: we live in the middle of the revelation of the plan (described as a mystery because all of it isn’t completely known)</a:t>
            </a:r>
          </a:p>
          <a:p>
            <a:pPr>
              <a:lnSpc>
                <a:spcPct val="88000"/>
              </a:lnSpc>
              <a:spcBef>
                <a:spcPts val="0"/>
              </a:spcBef>
            </a:pPr>
            <a:r>
              <a:rPr lang="en-US" b="1" dirty="0">
                <a:solidFill>
                  <a:schemeClr val="tx1"/>
                </a:solidFill>
              </a:rPr>
              <a:t>Revelation 10:7 …</a:t>
            </a:r>
            <a:r>
              <a:rPr lang="en-US" dirty="0">
                <a:solidFill>
                  <a:schemeClr val="tx1"/>
                </a:solidFill>
              </a:rPr>
              <a:t>but in the days of the voice of the seventh angel, when he is about to sound, then the mystery of God is finished, as He preached to His servants the prophets.</a:t>
            </a:r>
          </a:p>
          <a:p>
            <a:pPr>
              <a:lnSpc>
                <a:spcPct val="88000"/>
              </a:lnSpc>
              <a:spcBef>
                <a:spcPts val="0"/>
              </a:spcBef>
            </a:pPr>
            <a:r>
              <a:rPr lang="en-US" b="1" dirty="0">
                <a:solidFill>
                  <a:schemeClr val="tx1"/>
                </a:solidFill>
              </a:rPr>
              <a:t>1 Timothy 6:13-16 </a:t>
            </a:r>
            <a:r>
              <a:rPr lang="en-US" baseline="30000" dirty="0">
                <a:solidFill>
                  <a:schemeClr val="tx1"/>
                </a:solidFill>
              </a:rPr>
              <a:t> </a:t>
            </a:r>
            <a:r>
              <a:rPr lang="en-US" dirty="0">
                <a:solidFill>
                  <a:schemeClr val="tx1"/>
                </a:solidFill>
              </a:rPr>
              <a:t> I charge you in the presence of God, who gives life to all things, and of Christ Jesus, who testified the good confession before Pontius Pilate, that you keep the commandment without stain or reproach until the appearing of our Lord Jesus Christ, which He will bring about at the proper time—He who is the blessed and only Sovereign, the King of kings and Lord of lords, who alone possesses immortality and dwells in unapproachable light, whom no man has seen or can see. To Him </a:t>
            </a:r>
            <a:r>
              <a:rPr lang="en-US" i="1" dirty="0">
                <a:solidFill>
                  <a:schemeClr val="tx1"/>
                </a:solidFill>
              </a:rPr>
              <a:t>be</a:t>
            </a:r>
            <a:r>
              <a:rPr lang="en-US" dirty="0">
                <a:solidFill>
                  <a:schemeClr val="tx1"/>
                </a:solidFill>
              </a:rPr>
              <a:t> honor and eternal dominion! Amen.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23582"/>
          </a:xfrm>
        </p:spPr>
        <p:txBody>
          <a:bodyPr>
            <a:normAutofit/>
          </a:bodyPr>
          <a:lstStyle/>
          <a:p>
            <a:r>
              <a:rPr lang="en-US" sz="4400" dirty="0">
                <a:solidFill>
                  <a:schemeClr val="tx1"/>
                </a:solidFill>
              </a:rPr>
              <a:t>ALL THAT WE SEE AND KNOW…</a:t>
            </a:r>
          </a:p>
        </p:txBody>
      </p:sp>
      <p:sp>
        <p:nvSpPr>
          <p:cNvPr id="3" name="Content Placeholder 2"/>
          <p:cNvSpPr>
            <a:spLocks noGrp="1"/>
          </p:cNvSpPr>
          <p:nvPr>
            <p:ph idx="1"/>
          </p:nvPr>
        </p:nvSpPr>
        <p:spPr>
          <a:xfrm>
            <a:off x="0" y="941697"/>
            <a:ext cx="9321421" cy="5916304"/>
          </a:xfrm>
        </p:spPr>
        <p:txBody>
          <a:bodyPr>
            <a:noAutofit/>
          </a:bodyPr>
          <a:lstStyle/>
          <a:p>
            <a:pPr>
              <a:lnSpc>
                <a:spcPct val="90000"/>
              </a:lnSpc>
              <a:spcBef>
                <a:spcPts val="0"/>
              </a:spcBef>
              <a:spcAft>
                <a:spcPts val="300"/>
              </a:spcAft>
            </a:pPr>
            <a:r>
              <a:rPr lang="en-US" dirty="0">
                <a:solidFill>
                  <a:schemeClr val="tx1"/>
                </a:solidFill>
              </a:rPr>
              <a:t>…exists because of the sustaining power of God</a:t>
            </a:r>
          </a:p>
          <a:p>
            <a:pPr>
              <a:lnSpc>
                <a:spcPct val="90000"/>
              </a:lnSpc>
              <a:spcBef>
                <a:spcPts val="0"/>
              </a:spcBef>
              <a:spcAft>
                <a:spcPts val="300"/>
              </a:spcAft>
            </a:pPr>
            <a:r>
              <a:rPr lang="en-US" dirty="0">
                <a:solidFill>
                  <a:schemeClr val="tx1"/>
                </a:solidFill>
              </a:rPr>
              <a:t>Nothing exists because of its own power or will</a:t>
            </a:r>
          </a:p>
          <a:p>
            <a:pPr>
              <a:lnSpc>
                <a:spcPct val="90000"/>
              </a:lnSpc>
              <a:spcBef>
                <a:spcPts val="0"/>
              </a:spcBef>
              <a:spcAft>
                <a:spcPts val="300"/>
              </a:spcAft>
            </a:pPr>
            <a:r>
              <a:rPr lang="en-US" b="1" dirty="0">
                <a:solidFill>
                  <a:schemeClr val="tx1"/>
                </a:solidFill>
              </a:rPr>
              <a:t>Acts 17:24-28 </a:t>
            </a:r>
            <a:r>
              <a:rPr lang="en-US" dirty="0">
                <a:solidFill>
                  <a:schemeClr val="tx1"/>
                </a:solidFill>
              </a:rPr>
              <a:t> "The God who made the world and all things in it, since He is Lord of heaven and earth, does not dwell in temples made with hands; nor is He served by human hands, as though He needed anything, since He Himself gives to all </a:t>
            </a:r>
            <a:r>
              <a:rPr lang="en-US" i="1" dirty="0">
                <a:solidFill>
                  <a:schemeClr val="tx1"/>
                </a:solidFill>
              </a:rPr>
              <a:t>people</a:t>
            </a:r>
            <a:r>
              <a:rPr lang="en-US" dirty="0">
                <a:solidFill>
                  <a:schemeClr val="tx1"/>
                </a:solidFill>
              </a:rPr>
              <a:t> life and breath and all things; </a:t>
            </a:r>
            <a:br>
              <a:rPr lang="en-US" dirty="0">
                <a:solidFill>
                  <a:schemeClr val="tx1"/>
                </a:solidFill>
              </a:rPr>
            </a:br>
            <a:r>
              <a:rPr lang="en-US" dirty="0">
                <a:solidFill>
                  <a:schemeClr val="tx1"/>
                </a:solidFill>
              </a:rPr>
              <a:t>and He made from one </a:t>
            </a:r>
            <a:r>
              <a:rPr lang="en-US" i="1" dirty="0">
                <a:solidFill>
                  <a:schemeClr val="tx1"/>
                </a:solidFill>
              </a:rPr>
              <a:t>man</a:t>
            </a:r>
            <a:r>
              <a:rPr lang="en-US" dirty="0">
                <a:solidFill>
                  <a:schemeClr val="tx1"/>
                </a:solidFill>
              </a:rPr>
              <a:t> every nation of mankind to live on all the face of the earth, having determined </a:t>
            </a:r>
            <a:r>
              <a:rPr lang="en-US" i="1" dirty="0">
                <a:solidFill>
                  <a:schemeClr val="tx1"/>
                </a:solidFill>
              </a:rPr>
              <a:t>their</a:t>
            </a:r>
            <a:r>
              <a:rPr lang="en-US" dirty="0">
                <a:solidFill>
                  <a:schemeClr val="tx1"/>
                </a:solidFill>
              </a:rPr>
              <a:t> appointed times and the boundaries of their habitation, </a:t>
            </a:r>
            <a:br>
              <a:rPr lang="en-US" dirty="0">
                <a:solidFill>
                  <a:schemeClr val="tx1"/>
                </a:solidFill>
              </a:rPr>
            </a:br>
            <a:r>
              <a:rPr lang="en-US" dirty="0">
                <a:solidFill>
                  <a:schemeClr val="tx1"/>
                </a:solidFill>
              </a:rPr>
              <a:t>that they would seek God, if perhaps they might grope for Him and find Him, though He is not far from each one of us; </a:t>
            </a:r>
            <a:br>
              <a:rPr lang="en-US" dirty="0">
                <a:solidFill>
                  <a:schemeClr val="tx1"/>
                </a:solidFill>
              </a:rPr>
            </a:br>
            <a:r>
              <a:rPr lang="en-US" dirty="0">
                <a:solidFill>
                  <a:schemeClr val="tx1"/>
                </a:solidFill>
              </a:rPr>
              <a:t>for in Him we live and move and exist, as even some of your own poets have said, 'For we also are His children.’”</a:t>
            </a:r>
          </a:p>
          <a:p>
            <a:pPr algn="ctr">
              <a:lnSpc>
                <a:spcPct val="90000"/>
              </a:lnSpc>
              <a:spcBef>
                <a:spcPts val="0"/>
              </a:spcBef>
              <a:spcAft>
                <a:spcPts val="300"/>
              </a:spcAft>
              <a:buNone/>
            </a:pPr>
            <a:r>
              <a:rPr lang="en-US" dirty="0">
                <a:solidFill>
                  <a:schemeClr val="tx1"/>
                </a:solidFill>
                <a:effectLst>
                  <a:outerShdw blurRad="38100" dist="38100" dir="2700000" algn="tl">
                    <a:srgbClr val="000000">
                      <a:alpha val="43137"/>
                    </a:srgbClr>
                  </a:outerShdw>
                </a:effectLst>
              </a:rPr>
              <a:t>GOD IS SOVEREIGN OVER ALL; WHERE HAVE I/YOU</a:t>
            </a:r>
          </a:p>
          <a:p>
            <a:pPr algn="ctr">
              <a:lnSpc>
                <a:spcPct val="90000"/>
              </a:lnSpc>
              <a:spcBef>
                <a:spcPts val="0"/>
              </a:spcBef>
              <a:spcAft>
                <a:spcPts val="300"/>
              </a:spcAft>
              <a:buNone/>
            </a:pPr>
            <a:r>
              <a:rPr lang="en-US" dirty="0">
                <a:solidFill>
                  <a:schemeClr val="tx1"/>
                </a:solidFill>
                <a:effectLst>
                  <a:outerShdw blurRad="38100" dist="38100" dir="2700000" algn="tl">
                    <a:srgbClr val="000000">
                      <a:alpha val="43137"/>
                    </a:srgbClr>
                  </a:outerShdw>
                </a:effectLst>
              </a:rPr>
              <a:t>ALLOWED OTHER DOCTRINES TO REPLACE THIS TRUTH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94984"/>
          </a:xfrm>
        </p:spPr>
        <p:txBody>
          <a:bodyPr/>
          <a:lstStyle/>
          <a:p>
            <a:r>
              <a:rPr lang="en-US" dirty="0"/>
              <a:t>	</a:t>
            </a:r>
            <a:r>
              <a:rPr lang="en-US" sz="4400" dirty="0">
                <a:solidFill>
                  <a:schemeClr val="tx1"/>
                </a:solidFill>
              </a:rPr>
              <a:t>WORD FOR THE JOURNEY</a:t>
            </a:r>
          </a:p>
        </p:txBody>
      </p:sp>
      <p:sp>
        <p:nvSpPr>
          <p:cNvPr id="3" name="Content Placeholder 2"/>
          <p:cNvSpPr>
            <a:spLocks noGrp="1"/>
          </p:cNvSpPr>
          <p:nvPr>
            <p:ph idx="1"/>
          </p:nvPr>
        </p:nvSpPr>
        <p:spPr>
          <a:xfrm>
            <a:off x="0" y="1084218"/>
            <a:ext cx="9143999" cy="5773782"/>
          </a:xfrm>
        </p:spPr>
        <p:txBody>
          <a:bodyPr/>
          <a:lstStyle/>
          <a:p>
            <a:pPr>
              <a:lnSpc>
                <a:spcPct val="100000"/>
              </a:lnSpc>
              <a:spcBef>
                <a:spcPts val="300"/>
              </a:spcBef>
            </a:pPr>
            <a:r>
              <a:rPr lang="en-US" b="1" dirty="0">
                <a:solidFill>
                  <a:schemeClr val="tx1"/>
                </a:solidFill>
              </a:rPr>
              <a:t>James 1:21-22 </a:t>
            </a:r>
            <a:r>
              <a:rPr lang="en-US" dirty="0">
                <a:solidFill>
                  <a:schemeClr val="tx1"/>
                </a:solidFill>
              </a:rPr>
              <a:t> Therefore, putting aside all filthiness and </a:t>
            </a:r>
            <a:r>
              <a:rPr lang="en-US" i="1" dirty="0">
                <a:solidFill>
                  <a:schemeClr val="tx1"/>
                </a:solidFill>
              </a:rPr>
              <a:t>all</a:t>
            </a:r>
            <a:r>
              <a:rPr lang="en-US" dirty="0">
                <a:solidFill>
                  <a:schemeClr val="tx1"/>
                </a:solidFill>
              </a:rPr>
              <a:t> that remains of wickedness, in humility receive the word implanted, which is able to save your souls. But prove yourselves doers of the word, and not merely hearers who delude themselves. </a:t>
            </a:r>
          </a:p>
          <a:p>
            <a:pPr>
              <a:lnSpc>
                <a:spcPct val="100000"/>
              </a:lnSpc>
              <a:spcBef>
                <a:spcPts val="300"/>
              </a:spcBef>
            </a:pPr>
            <a:r>
              <a:rPr lang="en-US" dirty="0">
                <a:solidFill>
                  <a:schemeClr val="tx1"/>
                </a:solidFill>
              </a:rPr>
              <a:t>Doers: </a:t>
            </a:r>
            <a:r>
              <a:rPr lang="en-US" i="1" dirty="0" err="1">
                <a:solidFill>
                  <a:schemeClr val="tx1"/>
                </a:solidFill>
              </a:rPr>
              <a:t>poietai</a:t>
            </a:r>
            <a:r>
              <a:rPr lang="en-US" i="1" dirty="0">
                <a:solidFill>
                  <a:schemeClr val="tx1"/>
                </a:solidFill>
              </a:rPr>
              <a:t>: </a:t>
            </a:r>
            <a:r>
              <a:rPr lang="en-US" dirty="0">
                <a:solidFill>
                  <a:schemeClr val="tx1"/>
                </a:solidFill>
              </a:rPr>
              <a:t>a performer; especially a poet</a:t>
            </a:r>
          </a:p>
          <a:p>
            <a:pPr>
              <a:lnSpc>
                <a:spcPct val="100000"/>
              </a:lnSpc>
              <a:spcBef>
                <a:spcPts val="300"/>
              </a:spcBef>
            </a:pPr>
            <a:r>
              <a:rPr lang="en-US" dirty="0">
                <a:solidFill>
                  <a:schemeClr val="tx1"/>
                </a:solidFill>
              </a:rPr>
              <a:t>Hearers: </a:t>
            </a:r>
            <a:r>
              <a:rPr lang="en-US" i="1" dirty="0" err="1">
                <a:solidFill>
                  <a:schemeClr val="tx1"/>
                </a:solidFill>
              </a:rPr>
              <a:t>akroatai</a:t>
            </a:r>
            <a:r>
              <a:rPr lang="en-US" i="1" dirty="0">
                <a:solidFill>
                  <a:schemeClr val="tx1"/>
                </a:solidFill>
              </a:rPr>
              <a:t>: </a:t>
            </a:r>
            <a:r>
              <a:rPr lang="en-US" dirty="0">
                <a:solidFill>
                  <a:schemeClr val="tx1"/>
                </a:solidFill>
              </a:rPr>
              <a:t>those who listen without participation</a:t>
            </a:r>
          </a:p>
          <a:p>
            <a:pPr>
              <a:lnSpc>
                <a:spcPct val="100000"/>
              </a:lnSpc>
              <a:spcBef>
                <a:spcPts val="300"/>
              </a:spcBef>
            </a:pPr>
            <a:r>
              <a:rPr lang="en-US" b="1" dirty="0">
                <a:solidFill>
                  <a:schemeClr val="tx1"/>
                </a:solidFill>
              </a:rPr>
              <a:t>LEARNING GOAL FOR THIS CLASS:</a:t>
            </a:r>
            <a:endParaRPr lang="en-US" dirty="0">
              <a:solidFill>
                <a:schemeClr val="tx1"/>
              </a:solidFill>
            </a:endParaRPr>
          </a:p>
          <a:p>
            <a:pPr>
              <a:lnSpc>
                <a:spcPct val="100000"/>
              </a:lnSpc>
              <a:spcBef>
                <a:spcPts val="300"/>
              </a:spcBef>
              <a:buNone/>
            </a:pPr>
            <a:r>
              <a:rPr lang="en-US" dirty="0">
                <a:solidFill>
                  <a:schemeClr val="tx1"/>
                </a:solidFill>
              </a:rPr>
              <a:t>  Learning to hear God and respond to Him in such a way  that His purposes can be fulfilled in us</a:t>
            </a:r>
          </a:p>
          <a:p>
            <a:pPr algn="ctr">
              <a:lnSpc>
                <a:spcPct val="100000"/>
              </a:lnSpc>
              <a:spcBef>
                <a:spcPts val="300"/>
              </a:spcBef>
              <a:buNone/>
            </a:pPr>
            <a:r>
              <a:rPr lang="en-US" sz="2800" b="1" dirty="0">
                <a:solidFill>
                  <a:schemeClr val="tx1"/>
                </a:solidFill>
              </a:rPr>
              <a:t>GOD IS IN CONTROL OF</a:t>
            </a:r>
          </a:p>
          <a:p>
            <a:pPr algn="ctr">
              <a:lnSpc>
                <a:spcPct val="100000"/>
              </a:lnSpc>
              <a:spcBef>
                <a:spcPts val="300"/>
              </a:spcBef>
              <a:buNone/>
            </a:pPr>
            <a:r>
              <a:rPr lang="en-US" sz="2800" b="1" dirty="0">
                <a:solidFill>
                  <a:schemeClr val="tx1"/>
                </a:solidFill>
              </a:rPr>
              <a:t>THE REFINING PROCESS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64569"/>
          </a:xfrm>
        </p:spPr>
        <p:txBody>
          <a:bodyPr/>
          <a:lstStyle/>
          <a:p>
            <a:r>
              <a:rPr lang="en-US" dirty="0">
                <a:solidFill>
                  <a:schemeClr val="tx1"/>
                </a:solidFill>
              </a:rPr>
              <a:t>REVIEWING TERMS</a:t>
            </a:r>
          </a:p>
        </p:txBody>
      </p:sp>
      <p:sp>
        <p:nvSpPr>
          <p:cNvPr id="3" name="Content Placeholder 2"/>
          <p:cNvSpPr>
            <a:spLocks noGrp="1"/>
          </p:cNvSpPr>
          <p:nvPr>
            <p:ph idx="1"/>
          </p:nvPr>
        </p:nvSpPr>
        <p:spPr>
          <a:xfrm>
            <a:off x="0" y="1146412"/>
            <a:ext cx="9143999" cy="5711588"/>
          </a:xfrm>
        </p:spPr>
        <p:txBody>
          <a:bodyPr>
            <a:noAutofit/>
          </a:bodyPr>
          <a:lstStyle/>
          <a:p>
            <a:pPr>
              <a:lnSpc>
                <a:spcPct val="95000"/>
              </a:lnSpc>
              <a:spcBef>
                <a:spcPts val="0"/>
              </a:spcBef>
              <a:spcAft>
                <a:spcPts val="400"/>
              </a:spcAft>
            </a:pPr>
            <a:r>
              <a:rPr lang="en-US" b="1" dirty="0">
                <a:solidFill>
                  <a:schemeClr val="tx1"/>
                </a:solidFill>
              </a:rPr>
              <a:t>Character: </a:t>
            </a:r>
            <a:r>
              <a:rPr lang="en-US" dirty="0">
                <a:solidFill>
                  <a:schemeClr val="tx1"/>
                </a:solidFill>
              </a:rPr>
              <a:t>what makes a person distinct from others, whether good or bad</a:t>
            </a:r>
          </a:p>
          <a:p>
            <a:pPr>
              <a:lnSpc>
                <a:spcPct val="95000"/>
              </a:lnSpc>
              <a:spcBef>
                <a:spcPts val="0"/>
              </a:spcBef>
              <a:spcAft>
                <a:spcPts val="400"/>
              </a:spcAft>
            </a:pPr>
            <a:r>
              <a:rPr lang="en-US" b="1" dirty="0">
                <a:solidFill>
                  <a:schemeClr val="tx2">
                    <a:lumMod val="50000"/>
                  </a:schemeClr>
                </a:solidFill>
              </a:rPr>
              <a:t>Romans 9:1 </a:t>
            </a:r>
            <a:r>
              <a:rPr lang="en-US" dirty="0">
                <a:solidFill>
                  <a:schemeClr val="tx2">
                    <a:lumMod val="50000"/>
                  </a:schemeClr>
                </a:solidFill>
              </a:rPr>
              <a:t>I am telling the truth in Christ, I am not lying, my conscience testifies with me in the Holy Spirit…</a:t>
            </a:r>
            <a:endParaRPr lang="en-US" dirty="0">
              <a:solidFill>
                <a:schemeClr val="tx1"/>
              </a:solidFill>
            </a:endParaRPr>
          </a:p>
          <a:p>
            <a:pPr>
              <a:lnSpc>
                <a:spcPct val="95000"/>
              </a:lnSpc>
              <a:spcBef>
                <a:spcPts val="0"/>
              </a:spcBef>
              <a:spcAft>
                <a:spcPts val="400"/>
              </a:spcAft>
            </a:pPr>
            <a:r>
              <a:rPr lang="en-US" b="1" dirty="0">
                <a:solidFill>
                  <a:schemeClr val="tx1"/>
                </a:solidFill>
              </a:rPr>
              <a:t>Conscience: </a:t>
            </a:r>
            <a:r>
              <a:rPr lang="en-US" dirty="0">
                <a:solidFill>
                  <a:schemeClr val="tx1"/>
                </a:solidFill>
              </a:rPr>
              <a:t>moral co-perception; the working together of the brain and the mind</a:t>
            </a:r>
          </a:p>
          <a:p>
            <a:pPr>
              <a:lnSpc>
                <a:spcPct val="95000"/>
              </a:lnSpc>
              <a:spcBef>
                <a:spcPts val="0"/>
              </a:spcBef>
              <a:spcAft>
                <a:spcPts val="400"/>
              </a:spcAft>
            </a:pPr>
            <a:r>
              <a:rPr lang="en-US" b="1" dirty="0">
                <a:solidFill>
                  <a:schemeClr val="tx2">
                    <a:lumMod val="50000"/>
                  </a:schemeClr>
                </a:solidFill>
              </a:rPr>
              <a:t>Romans 8:28 </a:t>
            </a:r>
            <a:r>
              <a:rPr lang="en-US" dirty="0">
                <a:solidFill>
                  <a:schemeClr val="tx2">
                    <a:lumMod val="50000"/>
                  </a:schemeClr>
                </a:solidFill>
              </a:rPr>
              <a:t>And we know that God causes all things to work together for good to those who love God, to those who are called according to </a:t>
            </a:r>
            <a:r>
              <a:rPr lang="en-US" i="1" dirty="0">
                <a:solidFill>
                  <a:schemeClr val="tx2">
                    <a:lumMod val="50000"/>
                  </a:schemeClr>
                </a:solidFill>
              </a:rPr>
              <a:t>His</a:t>
            </a:r>
            <a:r>
              <a:rPr lang="en-US" dirty="0">
                <a:solidFill>
                  <a:schemeClr val="tx2">
                    <a:lumMod val="50000"/>
                  </a:schemeClr>
                </a:solidFill>
              </a:rPr>
              <a:t> purpose. </a:t>
            </a:r>
          </a:p>
          <a:p>
            <a:pPr>
              <a:lnSpc>
                <a:spcPct val="95000"/>
              </a:lnSpc>
              <a:spcBef>
                <a:spcPts val="0"/>
              </a:spcBef>
              <a:spcAft>
                <a:spcPts val="400"/>
              </a:spcAft>
            </a:pPr>
            <a:r>
              <a:rPr lang="en-US" b="1" dirty="0">
                <a:solidFill>
                  <a:schemeClr val="tx1"/>
                </a:solidFill>
              </a:rPr>
              <a:t>Purpose: </a:t>
            </a:r>
            <a:r>
              <a:rPr lang="en-US" dirty="0">
                <a:solidFill>
                  <a:schemeClr val="tx1"/>
                </a:solidFill>
              </a:rPr>
              <a:t>showbread; the setting forth of something before God</a:t>
            </a:r>
          </a:p>
          <a:p>
            <a:pPr>
              <a:lnSpc>
                <a:spcPct val="95000"/>
              </a:lnSpc>
              <a:spcBef>
                <a:spcPts val="0"/>
              </a:spcBef>
              <a:spcAft>
                <a:spcPts val="400"/>
              </a:spcAft>
            </a:pPr>
            <a:r>
              <a:rPr lang="en-US" dirty="0">
                <a:solidFill>
                  <a:schemeClr val="tx1"/>
                </a:solidFill>
              </a:rPr>
              <a:t>Romans 1:  trouble begins when we suppress knowledge of God that we have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6412"/>
          </a:xfrm>
        </p:spPr>
        <p:txBody>
          <a:bodyPr>
            <a:normAutofit/>
          </a:bodyPr>
          <a:lstStyle/>
          <a:p>
            <a:r>
              <a:rPr lang="en-US" dirty="0">
                <a:solidFill>
                  <a:schemeClr val="tx1"/>
                </a:solidFill>
              </a:rPr>
              <a:t>PARABLE OF THE MARRIAGE FEAST</a:t>
            </a:r>
          </a:p>
        </p:txBody>
      </p:sp>
      <p:sp>
        <p:nvSpPr>
          <p:cNvPr id="3" name="Content Placeholder 2"/>
          <p:cNvSpPr>
            <a:spLocks noGrp="1"/>
          </p:cNvSpPr>
          <p:nvPr>
            <p:ph idx="1"/>
          </p:nvPr>
        </p:nvSpPr>
        <p:spPr>
          <a:xfrm>
            <a:off x="0" y="1009934"/>
            <a:ext cx="9143999" cy="5848066"/>
          </a:xfrm>
        </p:spPr>
        <p:txBody>
          <a:bodyPr>
            <a:noAutofit/>
          </a:bodyPr>
          <a:lstStyle/>
          <a:p>
            <a:pPr>
              <a:lnSpc>
                <a:spcPct val="95000"/>
              </a:lnSpc>
              <a:spcBef>
                <a:spcPts val="200"/>
              </a:spcBef>
            </a:pPr>
            <a:r>
              <a:rPr lang="en-US" b="1" dirty="0">
                <a:solidFill>
                  <a:schemeClr val="tx1"/>
                </a:solidFill>
              </a:rPr>
              <a:t>Matthew 22:2-3 </a:t>
            </a:r>
            <a:r>
              <a:rPr lang="en-US" dirty="0">
                <a:solidFill>
                  <a:schemeClr val="tx1"/>
                </a:solidFill>
              </a:rPr>
              <a:t>"The </a:t>
            </a:r>
            <a:r>
              <a:rPr lang="en-US" spc="-150" dirty="0">
                <a:solidFill>
                  <a:schemeClr val="tx1"/>
                </a:solidFill>
              </a:rPr>
              <a:t>kingdom of </a:t>
            </a:r>
            <a:r>
              <a:rPr lang="en-US" dirty="0">
                <a:solidFill>
                  <a:schemeClr val="tx1"/>
                </a:solidFill>
              </a:rPr>
              <a:t>heaven </a:t>
            </a:r>
            <a:r>
              <a:rPr lang="en-US" spc="-150" dirty="0">
                <a:solidFill>
                  <a:schemeClr val="tx1"/>
                </a:solidFill>
              </a:rPr>
              <a:t>may be </a:t>
            </a:r>
            <a:r>
              <a:rPr lang="en-US" dirty="0">
                <a:solidFill>
                  <a:schemeClr val="tx1"/>
                </a:solidFill>
              </a:rPr>
              <a:t>compared  to a king who gave a wedding feast for his son. And he sent out his slaves to call those who had been invited to the wedding feast, and they were unwilling to come.” </a:t>
            </a:r>
            <a:r>
              <a:rPr lang="en-US" b="1" dirty="0">
                <a:solidFill>
                  <a:schemeClr val="tx1"/>
                </a:solidFill>
              </a:rPr>
              <a:t>6-7 </a:t>
            </a:r>
            <a:r>
              <a:rPr lang="en-US" dirty="0">
                <a:solidFill>
                  <a:schemeClr val="tx1"/>
                </a:solidFill>
              </a:rPr>
              <a:t> and the rest seized his slaves and mistreated them and killed them. But the king was enraged, and he sent his armies and destroyed those murderers and set their city on fire. </a:t>
            </a:r>
            <a:r>
              <a:rPr lang="en-US" b="1" dirty="0">
                <a:solidFill>
                  <a:schemeClr val="tx1"/>
                </a:solidFill>
              </a:rPr>
              <a:t>22:10-11 </a:t>
            </a:r>
            <a:r>
              <a:rPr lang="en-US" baseline="30000" dirty="0">
                <a:solidFill>
                  <a:schemeClr val="tx1"/>
                </a:solidFill>
              </a:rPr>
              <a:t> </a:t>
            </a:r>
            <a:r>
              <a:rPr lang="en-US" dirty="0">
                <a:solidFill>
                  <a:schemeClr val="tx1"/>
                </a:solidFill>
              </a:rPr>
              <a:t> "Those slaves went out into the streets and gathered together all they found, both evil and good; and the wedding hall was filled with dinner guests.  But when the king came in to look over the dinner guests, he saw a man there who was not dressed in wedding clothes….</a:t>
            </a:r>
          </a:p>
          <a:p>
            <a:pPr>
              <a:lnSpc>
                <a:spcPct val="95000"/>
              </a:lnSpc>
              <a:spcBef>
                <a:spcPts val="200"/>
              </a:spcBef>
            </a:pPr>
            <a:r>
              <a:rPr lang="en-US" dirty="0">
                <a:solidFill>
                  <a:schemeClr val="tx1"/>
                </a:solidFill>
              </a:rPr>
              <a:t> </a:t>
            </a:r>
            <a:r>
              <a:rPr lang="en-US" b="1" dirty="0">
                <a:solidFill>
                  <a:schemeClr val="tx1"/>
                </a:solidFill>
              </a:rPr>
              <a:t>Galatians 3:27 </a:t>
            </a:r>
            <a:r>
              <a:rPr lang="en-US" dirty="0">
                <a:solidFill>
                  <a:schemeClr val="tx1"/>
                </a:solidFill>
              </a:rPr>
              <a:t> For all of you who were baptized into Christ have clothed yourselves with Christ.</a:t>
            </a:r>
          </a:p>
          <a:p>
            <a:pPr>
              <a:lnSpc>
                <a:spcPct val="95000"/>
              </a:lnSpc>
              <a:spcBef>
                <a:spcPts val="200"/>
              </a:spcBef>
            </a:pPr>
            <a:r>
              <a:rPr lang="en-US" dirty="0">
                <a:solidFill>
                  <a:schemeClr val="tx1"/>
                </a:solidFill>
              </a:rPr>
              <a:t>Clothing ourselves with Christ is a part of covenant</a:t>
            </a:r>
          </a:p>
          <a:p>
            <a:pPr>
              <a:lnSpc>
                <a:spcPct val="95000"/>
              </a:lnSpc>
              <a:spcBef>
                <a:spcPts val="200"/>
              </a:spcBef>
            </a:pPr>
            <a:endParaRPr lang="en-US" dirty="0">
              <a:solidFill>
                <a:schemeClr val="tx1"/>
              </a:solidFill>
            </a:endParaRPr>
          </a:p>
          <a:p>
            <a:pPr>
              <a:lnSpc>
                <a:spcPct val="95000"/>
              </a:lnSpc>
              <a:spcBef>
                <a:spcPts val="200"/>
              </a:spcBef>
              <a:buNone/>
            </a:pPr>
            <a:r>
              <a:rPr lang="en-US" dirty="0">
                <a:solidFill>
                  <a:schemeClr val="tx1"/>
                </a:solidFill>
              </a:rPr>
              <a:t> </a:t>
            </a:r>
            <a:br>
              <a:rPr lang="en-US" dirty="0">
                <a:solidFill>
                  <a:schemeClr val="tx1"/>
                </a:solidFill>
              </a:rPr>
            </a:br>
            <a:endParaRPr lang="en-US" dirty="0">
              <a:solidFill>
                <a:schemeClr val="tx1"/>
              </a:solidFill>
            </a:endParaRPr>
          </a:p>
          <a:p>
            <a:pPr>
              <a:lnSpc>
                <a:spcPct val="95000"/>
              </a:lnSpc>
              <a:spcBef>
                <a:spcPts val="200"/>
              </a:spcBef>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63053"/>
          </a:xfrm>
        </p:spPr>
        <p:txBody>
          <a:bodyPr/>
          <a:lstStyle/>
          <a:p>
            <a:r>
              <a:rPr lang="en-US" dirty="0">
                <a:solidFill>
                  <a:schemeClr val="tx1"/>
                </a:solidFill>
              </a:rPr>
              <a:t>THE JEWISH WEDDING FEAST</a:t>
            </a:r>
          </a:p>
        </p:txBody>
      </p:sp>
      <p:sp>
        <p:nvSpPr>
          <p:cNvPr id="3" name="Content Placeholder 2"/>
          <p:cNvSpPr>
            <a:spLocks noGrp="1"/>
          </p:cNvSpPr>
          <p:nvPr>
            <p:ph idx="1"/>
          </p:nvPr>
        </p:nvSpPr>
        <p:spPr>
          <a:xfrm>
            <a:off x="0" y="1016000"/>
            <a:ext cx="9143999" cy="5841999"/>
          </a:xfrm>
        </p:spPr>
        <p:txBody>
          <a:bodyPr>
            <a:noAutofit/>
          </a:bodyPr>
          <a:lstStyle/>
          <a:p>
            <a:pPr>
              <a:lnSpc>
                <a:spcPct val="90000"/>
              </a:lnSpc>
              <a:spcBef>
                <a:spcPts val="0"/>
              </a:spcBef>
            </a:pPr>
            <a:r>
              <a:rPr lang="en-US" dirty="0">
                <a:solidFill>
                  <a:schemeClr val="tx1"/>
                </a:solidFill>
              </a:rPr>
              <a:t>The betrothal and drinking the cup of wine signifying covenant  </a:t>
            </a:r>
            <a:r>
              <a:rPr lang="en-US" b="1" dirty="0">
                <a:solidFill>
                  <a:schemeClr val="tx1"/>
                </a:solidFill>
              </a:rPr>
              <a:t>Luke 22:20 </a:t>
            </a:r>
            <a:r>
              <a:rPr lang="en-US" dirty="0">
                <a:solidFill>
                  <a:schemeClr val="tx1"/>
                </a:solidFill>
              </a:rPr>
              <a:t> And in the same way </a:t>
            </a:r>
            <a:r>
              <a:rPr lang="en-US" i="1" dirty="0">
                <a:solidFill>
                  <a:schemeClr val="tx1"/>
                </a:solidFill>
              </a:rPr>
              <a:t>He took</a:t>
            </a:r>
            <a:r>
              <a:rPr lang="en-US" dirty="0">
                <a:solidFill>
                  <a:schemeClr val="tx1"/>
                </a:solidFill>
              </a:rPr>
              <a:t> the cup after they had eaten, saying, "This cup which is poured out for you is the new covenant in My blood. </a:t>
            </a:r>
          </a:p>
          <a:p>
            <a:pPr>
              <a:lnSpc>
                <a:spcPct val="90000"/>
              </a:lnSpc>
              <a:spcBef>
                <a:spcPts val="0"/>
              </a:spcBef>
            </a:pPr>
            <a:r>
              <a:rPr lang="en-US" dirty="0">
                <a:solidFill>
                  <a:schemeClr val="tx1"/>
                </a:solidFill>
              </a:rPr>
              <a:t>The bridegroom returned to his father’s house to prepare a place for the bride  </a:t>
            </a:r>
            <a:r>
              <a:rPr lang="en-US" b="1" dirty="0">
                <a:solidFill>
                  <a:schemeClr val="tx1"/>
                </a:solidFill>
              </a:rPr>
              <a:t>John 14:2 </a:t>
            </a:r>
            <a:r>
              <a:rPr lang="en-US" dirty="0">
                <a:solidFill>
                  <a:schemeClr val="tx1"/>
                </a:solidFill>
              </a:rPr>
              <a:t>"In My Father's house are many dwelling places; if it were not so, I would have told you; for I go to prepare a place for you.” </a:t>
            </a:r>
          </a:p>
          <a:p>
            <a:pPr>
              <a:lnSpc>
                <a:spcPct val="90000"/>
              </a:lnSpc>
              <a:spcBef>
                <a:spcPts val="0"/>
              </a:spcBef>
            </a:pPr>
            <a:r>
              <a:rPr lang="en-US" dirty="0">
                <a:solidFill>
                  <a:schemeClr val="tx1"/>
                </a:solidFill>
              </a:rPr>
              <a:t>The bridegroom left gifts for the bride sufficient for her needs until he returned </a:t>
            </a:r>
            <a:r>
              <a:rPr lang="en-US" b="1" dirty="0">
                <a:solidFill>
                  <a:schemeClr val="tx1"/>
                </a:solidFill>
              </a:rPr>
              <a:t>Ephesians 4:8 </a:t>
            </a:r>
            <a:r>
              <a:rPr lang="en-US" dirty="0">
                <a:solidFill>
                  <a:schemeClr val="tx1"/>
                </a:solidFill>
              </a:rPr>
              <a:t>Therefore it says, "</a:t>
            </a:r>
            <a:r>
              <a:rPr lang="en-US" cap="small" dirty="0">
                <a:solidFill>
                  <a:schemeClr val="tx1"/>
                </a:solidFill>
              </a:rPr>
              <a:t>WHEN</a:t>
            </a:r>
            <a:r>
              <a:rPr lang="en-US" dirty="0">
                <a:solidFill>
                  <a:schemeClr val="tx1"/>
                </a:solidFill>
              </a:rPr>
              <a:t> </a:t>
            </a:r>
            <a:r>
              <a:rPr lang="en-US" cap="small" dirty="0">
                <a:solidFill>
                  <a:schemeClr val="tx1"/>
                </a:solidFill>
              </a:rPr>
              <a:t>HE ASCENDED ON HIGH</a:t>
            </a:r>
            <a:r>
              <a:rPr lang="en-US" dirty="0">
                <a:solidFill>
                  <a:schemeClr val="tx1"/>
                </a:solidFill>
              </a:rPr>
              <a:t>, </a:t>
            </a:r>
            <a:r>
              <a:rPr lang="en-US" cap="small" dirty="0">
                <a:solidFill>
                  <a:schemeClr val="tx1"/>
                </a:solidFill>
              </a:rPr>
              <a:t>HE</a:t>
            </a:r>
            <a:r>
              <a:rPr lang="en-US" dirty="0">
                <a:solidFill>
                  <a:schemeClr val="tx1"/>
                </a:solidFill>
              </a:rPr>
              <a:t> </a:t>
            </a:r>
            <a:r>
              <a:rPr lang="en-US" cap="small" dirty="0">
                <a:solidFill>
                  <a:schemeClr val="tx1"/>
                </a:solidFill>
              </a:rPr>
              <a:t>LED CAPTIVE A HOST OF CAPTIVES</a:t>
            </a:r>
            <a:r>
              <a:rPr lang="en-US" dirty="0">
                <a:solidFill>
                  <a:schemeClr val="tx1"/>
                </a:solidFill>
              </a:rPr>
              <a:t>, </a:t>
            </a:r>
            <a:r>
              <a:rPr lang="en-US" cap="small" dirty="0">
                <a:solidFill>
                  <a:schemeClr val="tx1"/>
                </a:solidFill>
              </a:rPr>
              <a:t>AND</a:t>
            </a:r>
            <a:r>
              <a:rPr lang="en-US" dirty="0">
                <a:solidFill>
                  <a:schemeClr val="tx1"/>
                </a:solidFill>
              </a:rPr>
              <a:t> </a:t>
            </a:r>
            <a:r>
              <a:rPr lang="en-US" cap="small" dirty="0">
                <a:solidFill>
                  <a:schemeClr val="tx1"/>
                </a:solidFill>
              </a:rPr>
              <a:t>HE GAVE GIFTS TO MEN</a:t>
            </a:r>
            <a:r>
              <a:rPr lang="en-US" dirty="0">
                <a:solidFill>
                  <a:schemeClr val="tx1"/>
                </a:solidFill>
              </a:rPr>
              <a:t>." </a:t>
            </a:r>
          </a:p>
          <a:p>
            <a:pPr>
              <a:lnSpc>
                <a:spcPct val="90000"/>
              </a:lnSpc>
              <a:spcBef>
                <a:spcPts val="0"/>
              </a:spcBef>
            </a:pPr>
            <a:r>
              <a:rPr lang="en-US" dirty="0">
                <a:solidFill>
                  <a:schemeClr val="tx1"/>
                </a:solidFill>
              </a:rPr>
              <a:t> The father of the groom determined the time he could come back for his bride </a:t>
            </a:r>
            <a:r>
              <a:rPr lang="en-US" b="1" dirty="0">
                <a:solidFill>
                  <a:schemeClr val="tx1"/>
                </a:solidFill>
              </a:rPr>
              <a:t>Matthew 24:36 </a:t>
            </a:r>
            <a:r>
              <a:rPr lang="en-US" dirty="0">
                <a:solidFill>
                  <a:schemeClr val="tx1"/>
                </a:solidFill>
              </a:rPr>
              <a:t> "But of that day and hour no one knows, not even the angels of heaven, nor the Son, but the Father alone. </a:t>
            </a:r>
            <a:br>
              <a:rPr lang="en-US" dirty="0">
                <a:solidFill>
                  <a:schemeClr val="tx1"/>
                </a:solidFill>
              </a:rPr>
            </a:br>
            <a:br>
              <a:rPr lang="en-US" dirty="0">
                <a:solidFill>
                  <a:schemeClr val="tx1"/>
                </a:solidFill>
              </a:rPr>
            </a:br>
            <a:br>
              <a:rPr lang="en-US" dirty="0">
                <a:solidFill>
                  <a:schemeClr val="tx1"/>
                </a:solidFill>
              </a:rPr>
            </a:br>
            <a:endParaRPr lang="en-US"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899553"/>
          </a:xfrm>
        </p:spPr>
        <p:txBody>
          <a:bodyPr/>
          <a:lstStyle/>
          <a:p>
            <a:r>
              <a:rPr lang="en-US" dirty="0">
                <a:solidFill>
                  <a:schemeClr val="tx1"/>
                </a:solidFill>
              </a:rPr>
              <a:t>THE REDEMPTION MODEL</a:t>
            </a:r>
          </a:p>
        </p:txBody>
      </p:sp>
      <p:sp>
        <p:nvSpPr>
          <p:cNvPr id="3" name="Content Placeholder 2"/>
          <p:cNvSpPr>
            <a:spLocks noGrp="1"/>
          </p:cNvSpPr>
          <p:nvPr>
            <p:ph idx="1"/>
          </p:nvPr>
        </p:nvSpPr>
        <p:spPr>
          <a:xfrm>
            <a:off x="0" y="1130300"/>
            <a:ext cx="9143999" cy="5727699"/>
          </a:xfrm>
        </p:spPr>
        <p:txBody>
          <a:bodyPr/>
          <a:lstStyle/>
          <a:p>
            <a:pPr indent="0">
              <a:lnSpc>
                <a:spcPct val="90000"/>
              </a:lnSpc>
              <a:spcBef>
                <a:spcPts val="0"/>
              </a:spcBef>
            </a:pPr>
            <a:r>
              <a:rPr lang="en-US" sz="2800" dirty="0">
                <a:solidFill>
                  <a:schemeClr val="tx1"/>
                </a:solidFill>
              </a:rPr>
              <a:t>Duties of a redeemer:  free enslaved relative            </a:t>
            </a:r>
          </a:p>
          <a:p>
            <a:pPr indent="0">
              <a:lnSpc>
                <a:spcPct val="90000"/>
              </a:lnSpc>
              <a:spcBef>
                <a:spcPts val="0"/>
              </a:spcBef>
              <a:buNone/>
            </a:pPr>
            <a:r>
              <a:rPr lang="en-US" sz="2800" dirty="0">
                <a:solidFill>
                  <a:schemeClr val="tx1"/>
                </a:solidFill>
              </a:rPr>
              <a:t>                                  redeem land a relative lost</a:t>
            </a:r>
          </a:p>
          <a:p>
            <a:pPr indent="0">
              <a:lnSpc>
                <a:spcPct val="95000"/>
              </a:lnSpc>
              <a:spcBef>
                <a:spcPts val="0"/>
              </a:spcBef>
              <a:buNone/>
            </a:pPr>
            <a:r>
              <a:rPr lang="en-US" sz="2800" dirty="0">
                <a:solidFill>
                  <a:schemeClr val="tx1"/>
                </a:solidFill>
              </a:rPr>
              <a:t>                                  judicial executioner of murderer</a:t>
            </a:r>
          </a:p>
          <a:p>
            <a:pPr indent="0">
              <a:lnSpc>
                <a:spcPct val="95000"/>
              </a:lnSpc>
              <a:spcBef>
                <a:spcPts val="0"/>
              </a:spcBef>
              <a:buNone/>
            </a:pPr>
            <a:r>
              <a:rPr lang="en-US" sz="2800" dirty="0">
                <a:solidFill>
                  <a:schemeClr val="tx1"/>
                </a:solidFill>
              </a:rPr>
              <a:t>                                  marry female relative w/o heirs</a:t>
            </a:r>
          </a:p>
          <a:p>
            <a:pPr indent="0">
              <a:lnSpc>
                <a:spcPct val="95000"/>
              </a:lnSpc>
              <a:spcBef>
                <a:spcPts val="0"/>
              </a:spcBef>
            </a:pPr>
            <a:r>
              <a:rPr lang="en-US" sz="2800" dirty="0">
                <a:solidFill>
                  <a:schemeClr val="tx1"/>
                </a:solidFill>
              </a:rPr>
              <a:t>Jesus is the bridegroom; the church is the bride</a:t>
            </a:r>
          </a:p>
          <a:p>
            <a:pPr indent="0">
              <a:lnSpc>
                <a:spcPct val="95000"/>
              </a:lnSpc>
              <a:spcBef>
                <a:spcPts val="0"/>
              </a:spcBef>
            </a:pPr>
            <a:r>
              <a:rPr lang="en-US" sz="2800" b="1" dirty="0">
                <a:solidFill>
                  <a:schemeClr val="tx1"/>
                </a:solidFill>
              </a:rPr>
              <a:t>Revelation 19:7-9 </a:t>
            </a:r>
            <a:r>
              <a:rPr lang="en-US" sz="2800" dirty="0">
                <a:solidFill>
                  <a:schemeClr val="tx1"/>
                </a:solidFill>
              </a:rPr>
              <a:t> "Let us rejoice and be glad and give the glory to Him, for the marriage of the Lamb has come and His bride has made herself ready.</a:t>
            </a:r>
            <a:r>
              <a:rPr lang="en-US" sz="2800" baseline="30000" dirty="0">
                <a:solidFill>
                  <a:schemeClr val="tx1"/>
                </a:solidFill>
              </a:rPr>
              <a:t> </a:t>
            </a:r>
            <a:r>
              <a:rPr lang="en-US" sz="2800" dirty="0">
                <a:solidFill>
                  <a:schemeClr val="tx1"/>
                </a:solidFill>
              </a:rPr>
              <a:t> It was </a:t>
            </a:r>
            <a:r>
              <a:rPr lang="en-US" sz="2800" b="1" dirty="0">
                <a:solidFill>
                  <a:schemeClr val="tx1"/>
                </a:solidFill>
              </a:rPr>
              <a:t>given to her to clothe herself </a:t>
            </a:r>
            <a:r>
              <a:rPr lang="en-US" sz="2800" dirty="0">
                <a:solidFill>
                  <a:schemeClr val="tx1"/>
                </a:solidFill>
              </a:rPr>
              <a:t>in fine linen, bright </a:t>
            </a:r>
            <a:r>
              <a:rPr lang="en-US" sz="2800" i="1" dirty="0">
                <a:solidFill>
                  <a:schemeClr val="tx1"/>
                </a:solidFill>
              </a:rPr>
              <a:t>and</a:t>
            </a:r>
            <a:r>
              <a:rPr lang="en-US" sz="2800" dirty="0">
                <a:solidFill>
                  <a:schemeClr val="tx1"/>
                </a:solidFill>
              </a:rPr>
              <a:t> clean; for the fine linen is the righteous acts of the saints.” Then he said to me, "Write, 'Blessed are those who are invited to the marriage supper of the Lamb.'" And he said to me, "These are true words of God." </a:t>
            </a:r>
          </a:p>
          <a:p>
            <a:pPr indent="0">
              <a:lnSpc>
                <a:spcPct val="95000"/>
              </a:lnSpc>
              <a:spcBef>
                <a:spcPts val="0"/>
              </a:spcBef>
            </a:pPr>
            <a:endParaRPr lang="en-US" sz="2800" dirty="0">
              <a:solidFill>
                <a:schemeClr val="tx1"/>
              </a:solidFill>
            </a:endParaRPr>
          </a:p>
          <a:p>
            <a:pPr>
              <a:buNone/>
            </a:pPr>
            <a:endParaRPr lang="en-US" dirty="0">
              <a:solidFill>
                <a:srgbClr val="C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848753"/>
          </a:xfrm>
        </p:spPr>
        <p:txBody>
          <a:bodyPr/>
          <a:lstStyle/>
          <a:p>
            <a:r>
              <a:rPr lang="en-US" dirty="0">
                <a:solidFill>
                  <a:schemeClr val="tx1"/>
                </a:solidFill>
              </a:rPr>
              <a:t>RETURNING FOR THE BRIDE</a:t>
            </a:r>
          </a:p>
        </p:txBody>
      </p:sp>
      <p:sp>
        <p:nvSpPr>
          <p:cNvPr id="3" name="Content Placeholder 2"/>
          <p:cNvSpPr>
            <a:spLocks noGrp="1"/>
          </p:cNvSpPr>
          <p:nvPr>
            <p:ph idx="1"/>
          </p:nvPr>
        </p:nvSpPr>
        <p:spPr>
          <a:xfrm>
            <a:off x="0" y="876300"/>
            <a:ext cx="9143999" cy="5981699"/>
          </a:xfrm>
        </p:spPr>
        <p:txBody>
          <a:bodyPr>
            <a:noAutofit/>
          </a:bodyPr>
          <a:lstStyle/>
          <a:p>
            <a:pPr>
              <a:lnSpc>
                <a:spcPct val="89000"/>
              </a:lnSpc>
              <a:spcBef>
                <a:spcPts val="0"/>
              </a:spcBef>
            </a:pPr>
            <a:r>
              <a:rPr lang="en-US" sz="2580" dirty="0">
                <a:solidFill>
                  <a:schemeClr val="tx1"/>
                </a:solidFill>
              </a:rPr>
              <a:t>At the appointed time the bridegroom would return for the bride with a joyful processional, usually at night</a:t>
            </a:r>
          </a:p>
          <a:p>
            <a:pPr>
              <a:lnSpc>
                <a:spcPct val="89000"/>
              </a:lnSpc>
              <a:spcBef>
                <a:spcPts val="0"/>
              </a:spcBef>
            </a:pPr>
            <a:r>
              <a:rPr lang="en-US" sz="2580" dirty="0">
                <a:solidFill>
                  <a:schemeClr val="tx1"/>
                </a:solidFill>
              </a:rPr>
              <a:t>A </a:t>
            </a:r>
            <a:r>
              <a:rPr lang="en-US" sz="2580" dirty="0" err="1">
                <a:solidFill>
                  <a:schemeClr val="tx1"/>
                </a:solidFill>
              </a:rPr>
              <a:t>shofar</a:t>
            </a:r>
            <a:r>
              <a:rPr lang="en-US" sz="2580" dirty="0">
                <a:solidFill>
                  <a:schemeClr val="tx1"/>
                </a:solidFill>
              </a:rPr>
              <a:t> was blown to announce his coming; when he arrived, he called to his bride to come and go with him</a:t>
            </a:r>
          </a:p>
          <a:p>
            <a:pPr>
              <a:lnSpc>
                <a:spcPct val="89000"/>
              </a:lnSpc>
              <a:spcBef>
                <a:spcPts val="0"/>
              </a:spcBef>
            </a:pPr>
            <a:r>
              <a:rPr lang="en-US" sz="2580" dirty="0">
                <a:solidFill>
                  <a:schemeClr val="tx1"/>
                </a:solidFill>
              </a:rPr>
              <a:t>The friend of the bridegroom announced his imminent arrival: 1</a:t>
            </a:r>
            <a:r>
              <a:rPr lang="en-US" sz="2580" baseline="30000" dirty="0">
                <a:solidFill>
                  <a:schemeClr val="tx1"/>
                </a:solidFill>
              </a:rPr>
              <a:t>st</a:t>
            </a:r>
            <a:r>
              <a:rPr lang="en-US" sz="2580" dirty="0">
                <a:solidFill>
                  <a:schemeClr val="tx1"/>
                </a:solidFill>
              </a:rPr>
              <a:t> coming: </a:t>
            </a:r>
            <a:r>
              <a:rPr lang="en-US" sz="2580" b="1" dirty="0">
                <a:solidFill>
                  <a:schemeClr val="tx1"/>
                </a:solidFill>
              </a:rPr>
              <a:t>John 3:28-29 </a:t>
            </a:r>
            <a:r>
              <a:rPr lang="en-US" sz="2580" baseline="30000" dirty="0">
                <a:solidFill>
                  <a:schemeClr val="tx1"/>
                </a:solidFill>
              </a:rPr>
              <a:t> </a:t>
            </a:r>
            <a:r>
              <a:rPr lang="en-US" sz="2580" dirty="0">
                <a:solidFill>
                  <a:schemeClr val="tx1"/>
                </a:solidFill>
              </a:rPr>
              <a:t> "You yourselves are my witnesses that I said, 'I am not the Christ,' but, 'I have been sent ahead of Him.’ He who has the bride is the bridegroom; but the friend of the bridegroom, who stands and hears him, rejoices greatly because of the bridegroom's voice. So this joy of mine has been made full.” </a:t>
            </a:r>
            <a:r>
              <a:rPr lang="en-US" sz="2000" dirty="0">
                <a:solidFill>
                  <a:schemeClr val="tx1"/>
                </a:solidFill>
              </a:rPr>
              <a:t>John the Baptist</a:t>
            </a:r>
          </a:p>
          <a:p>
            <a:pPr>
              <a:lnSpc>
                <a:spcPct val="89000"/>
              </a:lnSpc>
              <a:spcBef>
                <a:spcPts val="0"/>
              </a:spcBef>
            </a:pPr>
            <a:r>
              <a:rPr lang="en-US" sz="2580" dirty="0">
                <a:solidFill>
                  <a:schemeClr val="tx1"/>
                </a:solidFill>
              </a:rPr>
              <a:t>At the rapture: </a:t>
            </a:r>
            <a:r>
              <a:rPr lang="en-US" sz="2580" b="1" dirty="0">
                <a:solidFill>
                  <a:schemeClr val="tx1"/>
                </a:solidFill>
              </a:rPr>
              <a:t>1 Thessalonians 4:16-17 </a:t>
            </a:r>
            <a:r>
              <a:rPr lang="en-US" sz="2580" dirty="0">
                <a:solidFill>
                  <a:schemeClr val="tx1"/>
                </a:solidFill>
              </a:rPr>
              <a:t> For the Lord Himself will </a:t>
            </a:r>
            <a:r>
              <a:rPr lang="en-US" sz="2580" spc="-150" dirty="0">
                <a:solidFill>
                  <a:schemeClr val="tx1"/>
                </a:solidFill>
              </a:rPr>
              <a:t>descend from </a:t>
            </a:r>
            <a:r>
              <a:rPr lang="en-US" sz="2580" dirty="0">
                <a:solidFill>
                  <a:schemeClr val="tx1"/>
                </a:solidFill>
              </a:rPr>
              <a:t>heaven with a shout, with the voice of </a:t>
            </a:r>
            <a:r>
              <a:rPr lang="en-US" sz="2580" i="1" dirty="0">
                <a:solidFill>
                  <a:schemeClr val="tx1"/>
                </a:solidFill>
              </a:rPr>
              <a:t>the</a:t>
            </a:r>
            <a:r>
              <a:rPr lang="en-US" sz="2580" dirty="0">
                <a:solidFill>
                  <a:schemeClr val="tx1"/>
                </a:solidFill>
              </a:rPr>
              <a:t> archangel and with the trumpet of God, and the dead in Christ will rise first. Then we who are alive and remain will be caught up together with them in the clouds to meet the Lord in the air, and so we shall always be with the Lord. </a:t>
            </a:r>
          </a:p>
          <a:p>
            <a:pPr>
              <a:lnSpc>
                <a:spcPct val="89000"/>
              </a:lnSpc>
              <a:spcBef>
                <a:spcPts val="0"/>
              </a:spcBef>
            </a:pPr>
            <a:endParaRPr lang="en-US" sz="2580" dirty="0">
              <a:solidFill>
                <a:srgbClr val="00206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900752"/>
          </a:xfrm>
        </p:spPr>
        <p:txBody>
          <a:bodyPr/>
          <a:lstStyle/>
          <a:p>
            <a:r>
              <a:rPr lang="en-US" dirty="0">
                <a:solidFill>
                  <a:schemeClr val="tx1"/>
                </a:solidFill>
              </a:rPr>
              <a:t>I NEVER KNEW YOU</a:t>
            </a:r>
          </a:p>
        </p:txBody>
      </p:sp>
      <p:sp>
        <p:nvSpPr>
          <p:cNvPr id="3" name="Content Placeholder 2"/>
          <p:cNvSpPr>
            <a:spLocks noGrp="1"/>
          </p:cNvSpPr>
          <p:nvPr>
            <p:ph idx="1"/>
          </p:nvPr>
        </p:nvSpPr>
        <p:spPr>
          <a:xfrm>
            <a:off x="0" y="749301"/>
            <a:ext cx="9143999" cy="6108700"/>
          </a:xfrm>
        </p:spPr>
        <p:txBody>
          <a:bodyPr>
            <a:noAutofit/>
          </a:bodyPr>
          <a:lstStyle/>
          <a:p>
            <a:pPr>
              <a:lnSpc>
                <a:spcPct val="90000"/>
              </a:lnSpc>
              <a:spcBef>
                <a:spcPts val="0"/>
              </a:spcBef>
              <a:spcAft>
                <a:spcPts val="300"/>
              </a:spcAft>
            </a:pPr>
            <a:r>
              <a:rPr lang="en-US" b="1" dirty="0">
                <a:solidFill>
                  <a:schemeClr val="tx1"/>
                </a:solidFill>
              </a:rPr>
              <a:t>Matthew 7:21-23 </a:t>
            </a:r>
            <a:r>
              <a:rPr lang="en-US" dirty="0">
                <a:solidFill>
                  <a:schemeClr val="tx1"/>
                </a:solidFill>
              </a:rPr>
              <a:t> "Not everyone who says to Me, 'Lord, Lord,' will enter the kingdom of heaven, but he who does the will of My Father who is in heaven.  Many will say to Me on that day, 'Lord, Lord, did we not prophesy in Your name, </a:t>
            </a:r>
            <a:r>
              <a:rPr lang="en-US" spc="-150" dirty="0">
                <a:solidFill>
                  <a:schemeClr val="tx1"/>
                </a:solidFill>
              </a:rPr>
              <a:t>and in </a:t>
            </a:r>
            <a:r>
              <a:rPr lang="en-US" dirty="0">
                <a:solidFill>
                  <a:schemeClr val="tx1"/>
                </a:solidFill>
              </a:rPr>
              <a:t>Your name </a:t>
            </a:r>
            <a:r>
              <a:rPr lang="en-US" spc="-150" dirty="0">
                <a:solidFill>
                  <a:schemeClr val="tx1"/>
                </a:solidFill>
              </a:rPr>
              <a:t>cast out </a:t>
            </a:r>
            <a:r>
              <a:rPr lang="en-US" dirty="0">
                <a:solidFill>
                  <a:schemeClr val="tx1"/>
                </a:solidFill>
              </a:rPr>
              <a:t>demons</a:t>
            </a:r>
            <a:r>
              <a:rPr lang="en-US" spc="-150" dirty="0">
                <a:solidFill>
                  <a:schemeClr val="tx1"/>
                </a:solidFill>
              </a:rPr>
              <a:t>, and in </a:t>
            </a:r>
            <a:r>
              <a:rPr lang="en-US" dirty="0">
                <a:solidFill>
                  <a:schemeClr val="tx1"/>
                </a:solidFill>
              </a:rPr>
              <a:t>Your name perform many miracles?’  And then I will declare to them, 'I never knew you; </a:t>
            </a:r>
            <a:r>
              <a:rPr lang="en-US" sz="2400" cap="small" spc="-150" dirty="0">
                <a:solidFill>
                  <a:schemeClr val="tx1"/>
                </a:solidFill>
              </a:rPr>
              <a:t>DEPART FROM</a:t>
            </a:r>
            <a:r>
              <a:rPr lang="en-US" sz="2400" spc="-150" dirty="0">
                <a:solidFill>
                  <a:schemeClr val="tx1"/>
                </a:solidFill>
              </a:rPr>
              <a:t> </a:t>
            </a:r>
            <a:r>
              <a:rPr lang="en-US" sz="2400" cap="small" spc="-150" dirty="0">
                <a:solidFill>
                  <a:schemeClr val="tx1"/>
                </a:solidFill>
              </a:rPr>
              <a:t>ME</a:t>
            </a:r>
            <a:r>
              <a:rPr lang="en-US" sz="2400" spc="-150" dirty="0">
                <a:solidFill>
                  <a:schemeClr val="tx1"/>
                </a:solidFill>
              </a:rPr>
              <a:t>, </a:t>
            </a:r>
            <a:r>
              <a:rPr lang="en-US" sz="2400" cap="small" spc="-150" dirty="0">
                <a:solidFill>
                  <a:schemeClr val="tx1"/>
                </a:solidFill>
              </a:rPr>
              <a:t>YOU WHO PRACTICE LAWLESSNESS</a:t>
            </a:r>
            <a:r>
              <a:rPr lang="en-US" sz="2400" spc="-150" dirty="0">
                <a:solidFill>
                  <a:schemeClr val="tx1"/>
                </a:solidFill>
              </a:rPr>
              <a:t>.' </a:t>
            </a:r>
          </a:p>
          <a:p>
            <a:pPr>
              <a:lnSpc>
                <a:spcPct val="90000"/>
              </a:lnSpc>
              <a:spcBef>
                <a:spcPts val="0"/>
              </a:spcBef>
              <a:spcAft>
                <a:spcPts val="300"/>
              </a:spcAft>
            </a:pPr>
            <a:r>
              <a:rPr lang="en-US" b="1" dirty="0">
                <a:solidFill>
                  <a:schemeClr val="tx1"/>
                </a:solidFill>
              </a:rPr>
              <a:t>Matthew 25:6-12 </a:t>
            </a:r>
            <a:r>
              <a:rPr lang="en-US" dirty="0">
                <a:solidFill>
                  <a:schemeClr val="tx1"/>
                </a:solidFill>
              </a:rPr>
              <a:t> "But at midnight there was a shout, 'Behold, the bridegroom! Come out to meet </a:t>
            </a:r>
            <a:r>
              <a:rPr lang="en-US" i="1" dirty="0">
                <a:solidFill>
                  <a:schemeClr val="tx1"/>
                </a:solidFill>
              </a:rPr>
              <a:t>him.</a:t>
            </a:r>
            <a:r>
              <a:rPr lang="en-US" dirty="0">
                <a:solidFill>
                  <a:schemeClr val="tx1"/>
                </a:solidFill>
              </a:rPr>
              <a:t>’ Then all those virgins rose and trimmed their lamps. "The foolish said to the prudent, 'Give us some of your oil, for our lamps are going out.’ …while they were going away to make the purchase, the bridegroom came, and those who were ready went in with him to the wedding feast; and the door was shut. Later the other virgins also came, saying, 'Lord, lord, open up for us.’ But he answered, 'Truly I say to you, I do not know you.’”</a:t>
            </a:r>
          </a:p>
          <a:p>
            <a:pPr>
              <a:lnSpc>
                <a:spcPct val="90000"/>
              </a:lnSpc>
              <a:spcBef>
                <a:spcPts val="0"/>
              </a:spcBef>
              <a:spcAft>
                <a:spcPts val="300"/>
              </a:spcAft>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968991"/>
          </a:xfrm>
        </p:spPr>
        <p:txBody>
          <a:bodyPr>
            <a:normAutofit/>
          </a:bodyPr>
          <a:lstStyle/>
          <a:p>
            <a:r>
              <a:rPr lang="en-US" sz="4800" dirty="0">
                <a:solidFill>
                  <a:schemeClr val="tx1"/>
                </a:solidFill>
              </a:rPr>
              <a:t>Purpose of REDEMPTION</a:t>
            </a:r>
          </a:p>
        </p:txBody>
      </p:sp>
      <p:sp>
        <p:nvSpPr>
          <p:cNvPr id="3" name="Content Placeholder 2"/>
          <p:cNvSpPr>
            <a:spLocks noGrp="1"/>
          </p:cNvSpPr>
          <p:nvPr>
            <p:ph idx="1"/>
          </p:nvPr>
        </p:nvSpPr>
        <p:spPr>
          <a:xfrm>
            <a:off x="0" y="927463"/>
            <a:ext cx="9143999" cy="5930538"/>
          </a:xfrm>
        </p:spPr>
        <p:txBody>
          <a:bodyPr>
            <a:noAutofit/>
          </a:bodyPr>
          <a:lstStyle/>
          <a:p>
            <a:pPr>
              <a:lnSpc>
                <a:spcPct val="90000"/>
              </a:lnSpc>
              <a:spcBef>
                <a:spcPts val="0"/>
              </a:spcBef>
            </a:pPr>
            <a:r>
              <a:rPr lang="en-US" dirty="0"/>
              <a:t> </a:t>
            </a:r>
            <a:r>
              <a:rPr lang="en-US" dirty="0">
                <a:solidFill>
                  <a:schemeClr val="tx1"/>
                </a:solidFill>
              </a:rPr>
              <a:t>….to become conformed to the image of His son; only God</a:t>
            </a:r>
          </a:p>
          <a:p>
            <a:pPr>
              <a:lnSpc>
                <a:spcPct val="90000"/>
              </a:lnSpc>
              <a:spcBef>
                <a:spcPts val="0"/>
              </a:spcBef>
              <a:buNone/>
            </a:pPr>
            <a:r>
              <a:rPr lang="en-US" dirty="0">
                <a:solidFill>
                  <a:schemeClr val="tx1"/>
                </a:solidFill>
              </a:rPr>
              <a:t>  can fix the skewed image of man that resulted from sin</a:t>
            </a:r>
          </a:p>
          <a:p>
            <a:pPr>
              <a:lnSpc>
                <a:spcPct val="90000"/>
              </a:lnSpc>
              <a:spcBef>
                <a:spcPts val="0"/>
              </a:spcBef>
              <a:spcAft>
                <a:spcPts val="300"/>
              </a:spcAft>
            </a:pPr>
            <a:r>
              <a:rPr lang="en-US" b="1" dirty="0">
                <a:solidFill>
                  <a:schemeClr val="tx1"/>
                </a:solidFill>
              </a:rPr>
              <a:t>Romans 8:31-37 </a:t>
            </a:r>
            <a:r>
              <a:rPr lang="en-US" baseline="30000" dirty="0">
                <a:solidFill>
                  <a:schemeClr val="tx1"/>
                </a:solidFill>
              </a:rPr>
              <a:t> </a:t>
            </a:r>
            <a:r>
              <a:rPr lang="en-US" dirty="0">
                <a:solidFill>
                  <a:schemeClr val="tx1"/>
                </a:solidFill>
              </a:rPr>
              <a:t> What then shall we say to these things? If God </a:t>
            </a:r>
            <a:r>
              <a:rPr lang="en-US" i="1" dirty="0">
                <a:solidFill>
                  <a:schemeClr val="tx1"/>
                </a:solidFill>
              </a:rPr>
              <a:t>is</a:t>
            </a:r>
            <a:r>
              <a:rPr lang="en-US" dirty="0">
                <a:solidFill>
                  <a:schemeClr val="tx1"/>
                </a:solidFill>
              </a:rPr>
              <a:t> for us, who </a:t>
            </a:r>
            <a:r>
              <a:rPr lang="en-US" i="1" dirty="0">
                <a:solidFill>
                  <a:schemeClr val="tx1"/>
                </a:solidFill>
              </a:rPr>
              <a:t>is</a:t>
            </a:r>
            <a:r>
              <a:rPr lang="en-US" dirty="0">
                <a:solidFill>
                  <a:schemeClr val="tx1"/>
                </a:solidFill>
              </a:rPr>
              <a:t> against us?  He who did not spare His own Son, but delivered Him over for us all, how will He not also with Him freely give us all things?  Who will bring a charge against God's elect? God is the one who justifies; who is the one who condemns? Christ Jesus is He who died, yes, rather who was raised, who is at the right hand of God, who also intercedes for us. Who will separate us from the love of Christ? Will tribulation, or distress, or persecution, or famine, or nakedness, or peril, or sword? </a:t>
            </a:r>
            <a:br>
              <a:rPr lang="en-US" dirty="0">
                <a:solidFill>
                  <a:schemeClr val="tx1"/>
                </a:solidFill>
              </a:rPr>
            </a:br>
            <a:r>
              <a:rPr lang="en-US" dirty="0">
                <a:solidFill>
                  <a:schemeClr val="tx1"/>
                </a:solidFill>
              </a:rPr>
              <a:t>Just as it is written, "</a:t>
            </a:r>
            <a:r>
              <a:rPr lang="en-US" cap="small" dirty="0">
                <a:solidFill>
                  <a:schemeClr val="tx1"/>
                </a:solidFill>
              </a:rPr>
              <a:t>FOR</a:t>
            </a:r>
            <a:r>
              <a:rPr lang="en-US" dirty="0">
                <a:solidFill>
                  <a:schemeClr val="tx1"/>
                </a:solidFill>
              </a:rPr>
              <a:t> </a:t>
            </a:r>
            <a:r>
              <a:rPr lang="en-US" cap="small" dirty="0">
                <a:solidFill>
                  <a:schemeClr val="tx1"/>
                </a:solidFill>
              </a:rPr>
              <a:t>YOUR SAKE WE ARE BEING PUT TO DEATH ALL DAY LONG</a:t>
            </a:r>
            <a:r>
              <a:rPr lang="en-US" dirty="0">
                <a:solidFill>
                  <a:schemeClr val="tx1"/>
                </a:solidFill>
              </a:rPr>
              <a:t>; </a:t>
            </a:r>
            <a:r>
              <a:rPr lang="en-US" cap="small" dirty="0">
                <a:solidFill>
                  <a:schemeClr val="tx1"/>
                </a:solidFill>
              </a:rPr>
              <a:t>WE WERE CONSIDERED AS SHEEP TO BE SLAUGHTERED</a:t>
            </a:r>
            <a:r>
              <a:rPr lang="en-US" dirty="0">
                <a:solidFill>
                  <a:schemeClr val="tx1"/>
                </a:solidFill>
              </a:rPr>
              <a:t>.” But in all these things we overwhelmingly conquer through Him who loved us. </a:t>
            </a:r>
          </a:p>
          <a:p>
            <a:pPr>
              <a:lnSpc>
                <a:spcPct val="90000"/>
              </a:lnSpc>
              <a:spcBef>
                <a:spcPts val="0"/>
              </a:spcBef>
              <a:spcAft>
                <a:spcPts val="300"/>
              </a:spcAft>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TM04033919[[fn=Circuit]]</Template>
  <TotalTime>8408</TotalTime>
  <Words>1939</Words>
  <Application>Microsoft Office PowerPoint</Application>
  <PresentationFormat>Letter Paper (8.5x11 in)</PresentationFormat>
  <Paragraphs>65</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Tahoma</vt:lpstr>
      <vt:lpstr>Tempus Sans ITC</vt:lpstr>
      <vt:lpstr>Tw Cen MT</vt:lpstr>
      <vt:lpstr>Circuit</vt:lpstr>
      <vt:lpstr>A QUESTION  OF CHARACTER Lesson 4 First review</vt:lpstr>
      <vt:lpstr> WORD FOR THE JOURNEY</vt:lpstr>
      <vt:lpstr>REVIEWING TERMS</vt:lpstr>
      <vt:lpstr>PARABLE OF THE MARRIAGE FEAST</vt:lpstr>
      <vt:lpstr>THE JEWISH WEDDING FEAST</vt:lpstr>
      <vt:lpstr>THE REDEMPTION MODEL</vt:lpstr>
      <vt:lpstr>RETURNING FOR THE BRIDE</vt:lpstr>
      <vt:lpstr>I NEVER KNEW YOU</vt:lpstr>
      <vt:lpstr>Purpose of REDEMPTION</vt:lpstr>
      <vt:lpstr>GOD REALLY IS IN CONTROL</vt:lpstr>
      <vt:lpstr>WE LIVE IN THE PLAN</vt:lpstr>
      <vt:lpstr>ALL THAT WE SEE AND KNOW…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Gower</cp:lastModifiedBy>
  <cp:revision>32</cp:revision>
  <cp:lastPrinted>2021-01-31T19:46:22Z</cp:lastPrinted>
  <dcterms:created xsi:type="dcterms:W3CDTF">2016-12-20T15:22:00Z</dcterms:created>
  <dcterms:modified xsi:type="dcterms:W3CDTF">2021-02-03T15:28:29Z</dcterms:modified>
</cp:coreProperties>
</file>