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handoutMasterIdLst>
    <p:handoutMasterId r:id="rId15"/>
  </p:handoutMasterIdLst>
  <p:sldIdLst>
    <p:sldId id="256" r:id="rId2"/>
    <p:sldId id="260" r:id="rId3"/>
    <p:sldId id="261" r:id="rId4"/>
    <p:sldId id="274" r:id="rId5"/>
    <p:sldId id="262" r:id="rId6"/>
    <p:sldId id="271" r:id="rId7"/>
    <p:sldId id="263" r:id="rId8"/>
    <p:sldId id="264" r:id="rId9"/>
    <p:sldId id="265" r:id="rId10"/>
    <p:sldId id="272" r:id="rId11"/>
    <p:sldId id="268" r:id="rId12"/>
    <p:sldId id="266" r:id="rId13"/>
    <p:sldId id="273" r:id="rId14"/>
  </p:sldIdLst>
  <p:sldSz cx="9144000" cy="6858000" type="letter"/>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1171" y="6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103" cy="469011"/>
          </a:xfrm>
          <a:prstGeom prst="rect">
            <a:avLst/>
          </a:prstGeom>
        </p:spPr>
        <p:txBody>
          <a:bodyPr vert="horz" lIns="93576" tIns="46787" rIns="93576" bIns="46787" rtlCol="0"/>
          <a:lstStyle>
            <a:lvl1pPr algn="l">
              <a:defRPr sz="1200"/>
            </a:lvl1pPr>
          </a:lstStyle>
          <a:p>
            <a:endParaRPr lang="en-US" dirty="0"/>
          </a:p>
        </p:txBody>
      </p:sp>
      <p:sp>
        <p:nvSpPr>
          <p:cNvPr id="3" name="Date Placeholder 2"/>
          <p:cNvSpPr>
            <a:spLocks noGrp="1"/>
          </p:cNvSpPr>
          <p:nvPr>
            <p:ph type="dt" sz="quarter" idx="1"/>
          </p:nvPr>
        </p:nvSpPr>
        <p:spPr>
          <a:xfrm>
            <a:off x="4023783" y="1"/>
            <a:ext cx="3077103" cy="469011"/>
          </a:xfrm>
          <a:prstGeom prst="rect">
            <a:avLst/>
          </a:prstGeom>
        </p:spPr>
        <p:txBody>
          <a:bodyPr vert="horz" lIns="93576" tIns="46787" rIns="93576" bIns="46787" rtlCol="0"/>
          <a:lstStyle>
            <a:lvl1pPr algn="r">
              <a:defRPr sz="1200"/>
            </a:lvl1pPr>
          </a:lstStyle>
          <a:p>
            <a:fld id="{16D81201-0A12-4068-8D9E-3DAE313D4218}" type="datetimeFigureOut">
              <a:rPr lang="en-US" smtClean="0"/>
              <a:pPr/>
              <a:t>1/27/2021</a:t>
            </a:fld>
            <a:endParaRPr lang="en-US" dirty="0"/>
          </a:p>
        </p:txBody>
      </p:sp>
      <p:sp>
        <p:nvSpPr>
          <p:cNvPr id="4" name="Footer Placeholder 3"/>
          <p:cNvSpPr>
            <a:spLocks noGrp="1"/>
          </p:cNvSpPr>
          <p:nvPr>
            <p:ph type="ftr" sz="quarter" idx="2"/>
          </p:nvPr>
        </p:nvSpPr>
        <p:spPr>
          <a:xfrm>
            <a:off x="1" y="8917812"/>
            <a:ext cx="3077103" cy="469011"/>
          </a:xfrm>
          <a:prstGeom prst="rect">
            <a:avLst/>
          </a:prstGeom>
        </p:spPr>
        <p:txBody>
          <a:bodyPr vert="horz" lIns="93576" tIns="46787" rIns="93576" bIns="467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783" y="8917812"/>
            <a:ext cx="3077103" cy="469011"/>
          </a:xfrm>
          <a:prstGeom prst="rect">
            <a:avLst/>
          </a:prstGeom>
        </p:spPr>
        <p:txBody>
          <a:bodyPr vert="horz" lIns="93576" tIns="46787" rIns="93576" bIns="46787" rtlCol="0" anchor="b"/>
          <a:lstStyle>
            <a:lvl1pPr algn="r">
              <a:defRPr sz="1200"/>
            </a:lvl1pPr>
          </a:lstStyle>
          <a:p>
            <a:fld id="{C8D7BC5C-8615-4922-A495-1583658F99B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1"/>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40" y="1122364"/>
            <a:ext cx="6593681" cy="23876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900240" y="3602038"/>
            <a:ext cx="6593681" cy="165576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3"/>
            <a:ext cx="2057400" cy="365125"/>
          </a:xfrm>
        </p:spPr>
        <p:txBody>
          <a:bodyPr/>
          <a:lstStyle/>
          <a:p>
            <a:fld id="{48A87A34-81AB-432B-8DAE-1953F412C126}" type="datetimeFigureOut">
              <a:rPr lang="en-US" smtClean="0"/>
              <a:pPr/>
              <a:t>1/27/2021</a:t>
            </a:fld>
            <a:endParaRPr lang="en-US" dirty="0"/>
          </a:p>
        </p:txBody>
      </p:sp>
      <p:sp>
        <p:nvSpPr>
          <p:cNvPr id="5" name="Footer Placeholder 4"/>
          <p:cNvSpPr>
            <a:spLocks noGrp="1"/>
          </p:cNvSpPr>
          <p:nvPr>
            <p:ph type="ftr" sz="quarter" idx="11"/>
          </p:nvPr>
        </p:nvSpPr>
        <p:spPr>
          <a:xfrm>
            <a:off x="1900238" y="5410203"/>
            <a:ext cx="3843665" cy="365125"/>
          </a:xfrm>
        </p:spPr>
        <p:txBody>
          <a:bodyPr/>
          <a:lstStyle/>
          <a:p>
            <a:endParaRPr lang="en-US" dirty="0"/>
          </a:p>
        </p:txBody>
      </p:sp>
      <p:sp>
        <p:nvSpPr>
          <p:cNvPr id="6" name="Slide Number Placeholder 5"/>
          <p:cNvSpPr>
            <a:spLocks noGrp="1"/>
          </p:cNvSpPr>
          <p:nvPr>
            <p:ph type="sldNum" sz="quarter" idx="12"/>
          </p:nvPr>
        </p:nvSpPr>
        <p:spPr>
          <a:xfrm>
            <a:off x="7915604" y="5410201"/>
            <a:ext cx="57831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765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7" y="4304666"/>
            <a:ext cx="7434267"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7" y="606426"/>
            <a:ext cx="7434267"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dirty="0"/>
              <a:t>Click icon to add picture</a:t>
            </a:r>
          </a:p>
        </p:txBody>
      </p:sp>
      <p:sp>
        <p:nvSpPr>
          <p:cNvPr id="4" name="Text Placeholder 3"/>
          <p:cNvSpPr>
            <a:spLocks noGrp="1"/>
          </p:cNvSpPr>
          <p:nvPr>
            <p:ph type="body" sz="half" idx="2"/>
          </p:nvPr>
        </p:nvSpPr>
        <p:spPr>
          <a:xfrm>
            <a:off x="856024" y="5124021"/>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979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7"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9" y="4419601"/>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376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1"/>
            <a:ext cx="6977064"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8"/>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56058" y="4309920"/>
            <a:ext cx="7429503"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52" name="TextBox 51"/>
          <p:cNvSpPr txBox="1"/>
          <p:nvPr/>
        </p:nvSpPr>
        <p:spPr>
          <a:xfrm>
            <a:off x="696579" y="7184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53" name="TextBox 52"/>
          <p:cNvSpPr txBox="1"/>
          <p:nvPr/>
        </p:nvSpPr>
        <p:spPr>
          <a:xfrm>
            <a:off x="7817473" y="276497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Tree>
    <p:extLst>
      <p:ext uri="{BB962C8B-B14F-4D97-AF65-F5344CB8AC3E}">
        <p14:creationId xmlns:p14="http://schemas.microsoft.com/office/powerpoint/2010/main" val="521377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134043"/>
            <a:ext cx="74295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24" y="4657656"/>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445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1"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7" y="2674463"/>
            <a:ext cx="2397675" cy="6858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86077" y="2677635"/>
            <a:ext cx="2388289" cy="6858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9"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7" cy="685800"/>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7"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4201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1" y="4404597"/>
            <a:ext cx="2396431"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56061" y="2666998"/>
            <a:ext cx="2396431"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856061" y="4980860"/>
            <a:ext cx="2396431"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66791" y="4404597"/>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89427" y="4404596"/>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89333"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35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5889332" y="4980856"/>
            <a:ext cx="2396227"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117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9620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2" y="609601"/>
            <a:ext cx="150375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1"/>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493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244699" y="154547"/>
            <a:ext cx="8706118" cy="1313646"/>
          </a:xfrm>
        </p:spPr>
        <p:txBody>
          <a:bodyPr>
            <a:normAutofit/>
          </a:bodyPr>
          <a:lstStyle>
            <a:lvl1pPr algn="ctr">
              <a:defRPr sz="4000">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sp>
        <p:nvSpPr>
          <p:cNvPr id="48" name="Content Placeholder 2"/>
          <p:cNvSpPr>
            <a:spLocks noGrp="1"/>
          </p:cNvSpPr>
          <p:nvPr>
            <p:ph idx="1"/>
          </p:nvPr>
        </p:nvSpPr>
        <p:spPr>
          <a:xfrm>
            <a:off x="0" y="1519706"/>
            <a:ext cx="9143999" cy="5338293"/>
          </a:xfrm>
        </p:spPr>
        <p:txBody>
          <a:bodyPr>
            <a:normAutofit/>
          </a:bodyPr>
          <a:lstStyle>
            <a:lvl1pPr>
              <a:defRPr sz="2600">
                <a:solidFill>
                  <a:schemeClr val="accent6">
                    <a:lumMod val="50000"/>
                  </a:schemeClr>
                </a:solidFill>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endParaRPr lang="en-US" dirty="0"/>
          </a:p>
        </p:txBody>
      </p:sp>
      <p:sp>
        <p:nvSpPr>
          <p:cNvPr id="49" name="Date Placeholder 3"/>
          <p:cNvSpPr>
            <a:spLocks noGrp="1"/>
          </p:cNvSpPr>
          <p:nvPr>
            <p:ph type="dt" sz="half" idx="10"/>
          </p:nvPr>
        </p:nvSpPr>
        <p:spPr>
          <a:xfrm>
            <a:off x="5592691" y="5883278"/>
            <a:ext cx="2057400" cy="365125"/>
          </a:xfrm>
        </p:spPr>
        <p:txBody>
          <a:bodyPr/>
          <a:lstStyle/>
          <a:p>
            <a:fld id="{48A87A34-81AB-432B-8DAE-1953F412C126}" type="datetimeFigureOut">
              <a:rPr lang="en-US" smtClean="0"/>
              <a:pPr/>
              <a:t>1/27/2021</a:t>
            </a:fld>
            <a:endParaRPr lang="en-US" dirty="0"/>
          </a:p>
        </p:txBody>
      </p:sp>
      <p:sp>
        <p:nvSpPr>
          <p:cNvPr id="50" name="Footer Placeholder 4"/>
          <p:cNvSpPr>
            <a:spLocks noGrp="1"/>
          </p:cNvSpPr>
          <p:nvPr>
            <p:ph type="ftr" sz="quarter" idx="11"/>
          </p:nvPr>
        </p:nvSpPr>
        <p:spPr>
          <a:xfrm>
            <a:off x="856059" y="5883277"/>
            <a:ext cx="4679483" cy="365125"/>
          </a:xfrm>
        </p:spPr>
        <p:txBody>
          <a:bodyPr/>
          <a:lstStyle/>
          <a:p>
            <a:endParaRPr lang="en-US" dirty="0"/>
          </a:p>
        </p:txBody>
      </p:sp>
      <p:sp>
        <p:nvSpPr>
          <p:cNvPr id="51" name="Slide Number Placeholder 5"/>
          <p:cNvSpPr>
            <a:spLocks noGrp="1"/>
          </p:cNvSpPr>
          <p:nvPr>
            <p:ph type="sldNum" sz="quarter" idx="12"/>
          </p:nvPr>
        </p:nvSpPr>
        <p:spPr>
          <a:xfrm>
            <a:off x="7707242" y="5883276"/>
            <a:ext cx="57831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948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9" y="1419228"/>
            <a:ext cx="74295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56059"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999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49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9" y="619128"/>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3" y="2249487"/>
            <a:ext cx="3435949"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60" y="3073399"/>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6"/>
            <a:ext cx="3433565"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3073399"/>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3399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892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569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0" y="609601"/>
            <a:ext cx="2892028"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1"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30"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370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1"/>
            <a:ext cx="3753963"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7" y="609601"/>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2400"/>
            </a:lvl1pPr>
          </a:lstStyle>
          <a:p>
            <a:pPr marL="0" lvl="0" indent="0">
              <a:buNone/>
            </a:pPr>
            <a:r>
              <a:rPr lang="en-US" dirty="0"/>
              <a:t>Click icon to add picture</a:t>
            </a:r>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2554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1"/>
            <a:ext cx="9041775"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1" y="618519"/>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1"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8"/>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smtClean="0"/>
              <a:pPr/>
              <a:t>1/27/2021</a:t>
            </a:fld>
            <a:endParaRPr lang="en-US" dirty="0"/>
          </a:p>
        </p:txBody>
      </p:sp>
      <p:sp>
        <p:nvSpPr>
          <p:cNvPr id="5" name="Footer Placeholder 4"/>
          <p:cNvSpPr>
            <a:spLocks noGrp="1"/>
          </p:cNvSpPr>
          <p:nvPr>
            <p:ph type="ftr" sz="quarter" idx="3"/>
          </p:nvPr>
        </p:nvSpPr>
        <p:spPr>
          <a:xfrm>
            <a:off x="856059" y="5883277"/>
            <a:ext cx="4679483"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2" y="5883276"/>
            <a:ext cx="578317"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54129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3168" y="1122364"/>
            <a:ext cx="6593681" cy="2387600"/>
          </a:xfrm>
        </p:spPr>
        <p:txBody>
          <a:bodyPr>
            <a:noAutofit/>
          </a:bodyPr>
          <a:lstStyle/>
          <a:p>
            <a:pPr algn="ctr"/>
            <a:r>
              <a:rPr lang="en-US" sz="6000" b="1" dirty="0">
                <a:solidFill>
                  <a:srgbClr val="002060"/>
                </a:solidFill>
                <a:effectLst>
                  <a:outerShdw blurRad="38100" dist="38100" dir="2700000" algn="tl">
                    <a:srgbClr val="000000">
                      <a:alpha val="43137"/>
                    </a:srgbClr>
                  </a:outerShdw>
                </a:effectLst>
                <a:latin typeface="Tempus Sans ITC" panose="04020404030D07020202" pitchFamily="82" charset="0"/>
              </a:rPr>
              <a:t>A</a:t>
            </a:r>
            <a:br>
              <a:rPr lang="en-US" sz="6000" b="1" dirty="0">
                <a:solidFill>
                  <a:srgbClr val="002060"/>
                </a:solidFill>
                <a:effectLst>
                  <a:outerShdw blurRad="38100" dist="38100" dir="2700000" algn="tl">
                    <a:srgbClr val="000000">
                      <a:alpha val="43137"/>
                    </a:srgbClr>
                  </a:outerShdw>
                </a:effectLst>
                <a:latin typeface="Tempus Sans ITC" panose="04020404030D07020202" pitchFamily="82" charset="0"/>
              </a:rPr>
            </a:br>
            <a:r>
              <a:rPr lang="en-US" sz="6000" b="1" dirty="0">
                <a:solidFill>
                  <a:srgbClr val="002060"/>
                </a:solidFill>
                <a:effectLst>
                  <a:outerShdw blurRad="38100" dist="38100" dir="2700000" algn="tl">
                    <a:srgbClr val="000000">
                      <a:alpha val="43137"/>
                    </a:srgbClr>
                  </a:outerShdw>
                </a:effectLst>
                <a:latin typeface="Tempus Sans ITC" panose="04020404030D07020202" pitchFamily="82" charset="0"/>
              </a:rPr>
              <a:t>question of</a:t>
            </a:r>
            <a:br>
              <a:rPr lang="en-US" sz="6000" b="1" dirty="0">
                <a:solidFill>
                  <a:srgbClr val="002060"/>
                </a:solidFill>
                <a:effectLst>
                  <a:outerShdw blurRad="38100" dist="38100" dir="2700000" algn="tl">
                    <a:srgbClr val="000000">
                      <a:alpha val="43137"/>
                    </a:srgbClr>
                  </a:outerShdw>
                </a:effectLst>
                <a:latin typeface="Tempus Sans ITC" panose="04020404030D07020202" pitchFamily="82" charset="0"/>
              </a:rPr>
            </a:br>
            <a:r>
              <a:rPr lang="en-US" sz="6000" b="1" dirty="0">
                <a:solidFill>
                  <a:srgbClr val="002060"/>
                </a:solidFill>
                <a:effectLst>
                  <a:outerShdw blurRad="38100" dist="38100" dir="2700000" algn="tl">
                    <a:srgbClr val="000000">
                      <a:alpha val="43137"/>
                    </a:srgbClr>
                  </a:outerShdw>
                </a:effectLst>
                <a:latin typeface="Tempus Sans ITC" panose="04020404030D07020202" pitchFamily="82" charset="0"/>
              </a:rPr>
              <a:t>character</a:t>
            </a:r>
            <a:br>
              <a:rPr lang="en-US" sz="6000" b="1" dirty="0">
                <a:solidFill>
                  <a:srgbClr val="002060"/>
                </a:solidFill>
                <a:effectLst>
                  <a:outerShdw blurRad="38100" dist="38100" dir="2700000" algn="tl">
                    <a:srgbClr val="000000">
                      <a:alpha val="43137"/>
                    </a:srgbClr>
                  </a:outerShdw>
                </a:effectLst>
                <a:latin typeface="Tempus Sans ITC" panose="04020404030D07020202" pitchFamily="82" charset="0"/>
              </a:rPr>
            </a:br>
            <a:r>
              <a:rPr lang="en-US" sz="2400" b="1" dirty="0">
                <a:solidFill>
                  <a:srgbClr val="002060"/>
                </a:solidFill>
                <a:effectLst>
                  <a:outerShdw blurRad="38100" dist="38100" dir="2700000" algn="tl">
                    <a:srgbClr val="000000">
                      <a:alpha val="43137"/>
                    </a:srgbClr>
                  </a:outerShdw>
                </a:effectLst>
                <a:latin typeface="Tempus Sans ITC" panose="04020404030D07020202" pitchFamily="82" charset="0"/>
              </a:rPr>
              <a:t>Lesson 3</a:t>
            </a:r>
          </a:p>
        </p:txBody>
      </p:sp>
      <p:sp>
        <p:nvSpPr>
          <p:cNvPr id="3" name="Subtitle 2"/>
          <p:cNvSpPr>
            <a:spLocks noGrp="1"/>
          </p:cNvSpPr>
          <p:nvPr>
            <p:ph type="subTitle" idx="1"/>
          </p:nvPr>
        </p:nvSpPr>
        <p:spPr>
          <a:xfrm>
            <a:off x="874144" y="5059393"/>
            <a:ext cx="7821283" cy="1462177"/>
          </a:xfrm>
        </p:spPr>
        <p:txBody>
          <a:bodyPr>
            <a:normAutofit lnSpcReduction="10000"/>
          </a:bodyPr>
          <a:lstStyle/>
          <a:p>
            <a:pPr algn="ctr">
              <a:lnSpc>
                <a:spcPct val="100000"/>
              </a:lnSpc>
              <a:spcBef>
                <a:spcPts val="0"/>
              </a:spcBef>
            </a:pPr>
            <a:r>
              <a:rPr lang="en-US" sz="2400" b="1" dirty="0" err="1">
                <a:solidFill>
                  <a:srgbClr val="002060"/>
                </a:solidFill>
                <a:effectLst>
                  <a:outerShdw blurRad="38100" dist="38100" dir="2700000" algn="tl">
                    <a:srgbClr val="000000">
                      <a:alpha val="43137"/>
                    </a:srgbClr>
                  </a:outerShdw>
                </a:effectLst>
                <a:latin typeface="Tempus Sans ITC" panose="04020404030D07020202" pitchFamily="82" charset="0"/>
              </a:rPr>
              <a:t>jOlYNN</a:t>
            </a:r>
            <a:r>
              <a:rPr lang="en-US" sz="2400" b="1" dirty="0">
                <a:solidFill>
                  <a:srgbClr val="002060"/>
                </a:solidFill>
                <a:effectLst>
                  <a:outerShdw blurRad="38100" dist="38100" dir="2700000" algn="tl">
                    <a:srgbClr val="000000">
                      <a:alpha val="43137"/>
                    </a:srgbClr>
                  </a:outerShdw>
                </a:effectLst>
                <a:latin typeface="Tempus Sans ITC" panose="04020404030D07020202" pitchFamily="82" charset="0"/>
              </a:rPr>
              <a:t> GOWER</a:t>
            </a:r>
          </a:p>
          <a:p>
            <a:pPr algn="ctr">
              <a:lnSpc>
                <a:spcPct val="100000"/>
              </a:lnSpc>
              <a:spcBef>
                <a:spcPts val="0"/>
              </a:spcBef>
            </a:pPr>
            <a:r>
              <a:rPr lang="en-US" sz="2400" b="1">
                <a:solidFill>
                  <a:srgbClr val="002060"/>
                </a:solidFill>
                <a:effectLst>
                  <a:outerShdw blurRad="38100" dist="38100" dir="2700000" algn="tl">
                    <a:srgbClr val="000000">
                      <a:alpha val="43137"/>
                    </a:srgbClr>
                  </a:outerShdw>
                </a:effectLst>
                <a:latin typeface="Tempus Sans ITC" panose="04020404030D07020202" pitchFamily="82" charset="0"/>
              </a:rPr>
              <a:t>Spring 2021</a:t>
            </a:r>
            <a:endParaRPr lang="en-US" sz="2400" b="1" dirty="0">
              <a:solidFill>
                <a:srgbClr val="002060"/>
              </a:solidFill>
              <a:effectLst>
                <a:outerShdw blurRad="38100" dist="38100" dir="2700000" algn="tl">
                  <a:srgbClr val="000000">
                    <a:alpha val="43137"/>
                  </a:srgbClr>
                </a:outerShdw>
              </a:effectLst>
              <a:latin typeface="Tempus Sans ITC" panose="04020404030D07020202" pitchFamily="82" charset="0"/>
            </a:endParaRPr>
          </a:p>
          <a:p>
            <a:pPr algn="ctr">
              <a:lnSpc>
                <a:spcPct val="100000"/>
              </a:lnSpc>
              <a:spcBef>
                <a:spcPts val="0"/>
              </a:spcBef>
            </a:pPr>
            <a:r>
              <a:rPr lang="en-US" sz="2400" b="1" dirty="0">
                <a:solidFill>
                  <a:srgbClr val="002060"/>
                </a:solidFill>
                <a:effectLst>
                  <a:outerShdw blurRad="38100" dist="38100" dir="2700000" algn="tl">
                    <a:srgbClr val="000000">
                      <a:alpha val="43137"/>
                    </a:srgbClr>
                  </a:outerShdw>
                </a:effectLst>
                <a:latin typeface="Tempus Sans ITC" panose="04020404030D07020202" pitchFamily="82" charset="0"/>
              </a:rPr>
              <a:t>217/493-6151</a:t>
            </a:r>
          </a:p>
          <a:p>
            <a:pPr algn="ctr">
              <a:lnSpc>
                <a:spcPct val="100000"/>
              </a:lnSpc>
              <a:spcBef>
                <a:spcPts val="0"/>
              </a:spcBef>
            </a:pPr>
            <a:r>
              <a:rPr lang="en-US" sz="2400" b="1" dirty="0">
                <a:solidFill>
                  <a:srgbClr val="002060"/>
                </a:solidFill>
                <a:effectLst>
                  <a:outerShdw blurRad="38100" dist="38100" dir="2700000" algn="tl">
                    <a:srgbClr val="000000">
                      <a:alpha val="43137"/>
                    </a:srgbClr>
                  </a:outerShdw>
                </a:effectLst>
                <a:latin typeface="Tempus Sans ITC" panose="04020404030D07020202" pitchFamily="82" charset="0"/>
              </a:rPr>
              <a:t>JGOWER@GUARDINGTHETRUTH.ORG</a:t>
            </a:r>
          </a:p>
        </p:txBody>
      </p:sp>
    </p:spTree>
    <p:extLst>
      <p:ext uri="{BB962C8B-B14F-4D97-AF65-F5344CB8AC3E}">
        <p14:creationId xmlns:p14="http://schemas.microsoft.com/office/powerpoint/2010/main" val="340251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
            <a:ext cx="8706118" cy="1023582"/>
          </a:xfrm>
        </p:spPr>
        <p:txBody>
          <a:bodyPr>
            <a:normAutofit/>
          </a:bodyPr>
          <a:lstStyle/>
          <a:p>
            <a:r>
              <a:rPr lang="en-US" sz="4800" dirty="0"/>
              <a:t>Acting, not reacting</a:t>
            </a:r>
          </a:p>
        </p:txBody>
      </p:sp>
      <p:sp>
        <p:nvSpPr>
          <p:cNvPr id="3" name="Content Placeholder 2"/>
          <p:cNvSpPr>
            <a:spLocks noGrp="1"/>
          </p:cNvSpPr>
          <p:nvPr>
            <p:ph idx="1"/>
          </p:nvPr>
        </p:nvSpPr>
        <p:spPr>
          <a:xfrm>
            <a:off x="0" y="941697"/>
            <a:ext cx="9321421" cy="5916304"/>
          </a:xfrm>
        </p:spPr>
        <p:txBody>
          <a:bodyPr>
            <a:noAutofit/>
          </a:bodyPr>
          <a:lstStyle/>
          <a:p>
            <a:pPr>
              <a:lnSpc>
                <a:spcPct val="89000"/>
              </a:lnSpc>
              <a:spcBef>
                <a:spcPts val="0"/>
              </a:spcBef>
            </a:pPr>
            <a:r>
              <a:rPr lang="en-US" sz="2700" b="1" dirty="0">
                <a:solidFill>
                  <a:schemeClr val="tx1"/>
                </a:solidFill>
              </a:rPr>
              <a:t>Psalm 25:8-13 </a:t>
            </a:r>
            <a:r>
              <a:rPr lang="en-US" sz="2700" dirty="0">
                <a:solidFill>
                  <a:schemeClr val="tx1"/>
                </a:solidFill>
              </a:rPr>
              <a:t> Good and upright is the </a:t>
            </a:r>
            <a:r>
              <a:rPr lang="en-US" sz="2700" cap="small" dirty="0">
                <a:solidFill>
                  <a:schemeClr val="tx1"/>
                </a:solidFill>
              </a:rPr>
              <a:t>LORD</a:t>
            </a:r>
            <a:r>
              <a:rPr lang="en-US" sz="2700" dirty="0">
                <a:solidFill>
                  <a:schemeClr val="tx1"/>
                </a:solidFill>
              </a:rPr>
              <a:t>; Therefore He instructs sinners in the way. He leads the humble in justice, and He teaches the humble His way. All the paths of the </a:t>
            </a:r>
            <a:r>
              <a:rPr lang="en-US" sz="2700" cap="small" dirty="0">
                <a:solidFill>
                  <a:schemeClr val="tx1"/>
                </a:solidFill>
              </a:rPr>
              <a:t>LORD</a:t>
            </a:r>
            <a:r>
              <a:rPr lang="en-US" sz="2700" dirty="0">
                <a:solidFill>
                  <a:schemeClr val="tx1"/>
                </a:solidFill>
              </a:rPr>
              <a:t> are </a:t>
            </a:r>
            <a:r>
              <a:rPr lang="en-US" sz="2700" dirty="0" err="1">
                <a:solidFill>
                  <a:schemeClr val="tx1"/>
                </a:solidFill>
              </a:rPr>
              <a:t>lovingkindness</a:t>
            </a:r>
            <a:r>
              <a:rPr lang="en-US" sz="2700" dirty="0">
                <a:solidFill>
                  <a:schemeClr val="tx1"/>
                </a:solidFill>
              </a:rPr>
              <a:t> and truth to those who keep His covenant and His testimonies. For Your name's sake, O </a:t>
            </a:r>
            <a:r>
              <a:rPr lang="en-US" sz="2700" cap="small" dirty="0">
                <a:solidFill>
                  <a:schemeClr val="tx1"/>
                </a:solidFill>
              </a:rPr>
              <a:t>LORD</a:t>
            </a:r>
            <a:r>
              <a:rPr lang="en-US" sz="2700" dirty="0">
                <a:solidFill>
                  <a:schemeClr val="tx1"/>
                </a:solidFill>
              </a:rPr>
              <a:t>, pardon my iniquity, for it is great. Who is the man who fears the </a:t>
            </a:r>
            <a:r>
              <a:rPr lang="en-US" sz="2700" cap="small" dirty="0">
                <a:solidFill>
                  <a:schemeClr val="tx1"/>
                </a:solidFill>
              </a:rPr>
              <a:t>LORD</a:t>
            </a:r>
            <a:r>
              <a:rPr lang="en-US" sz="2700" dirty="0">
                <a:solidFill>
                  <a:schemeClr val="tx1"/>
                </a:solidFill>
              </a:rPr>
              <a:t>? He will instruct him in the way he should choose. His soul will abide in prosperity, and his descendants will inherit the land.</a:t>
            </a:r>
          </a:p>
          <a:p>
            <a:pPr>
              <a:lnSpc>
                <a:spcPct val="89000"/>
              </a:lnSpc>
              <a:spcBef>
                <a:spcPts val="0"/>
              </a:spcBef>
            </a:pPr>
            <a:r>
              <a:rPr lang="en-US" sz="2700" b="1" dirty="0">
                <a:solidFill>
                  <a:schemeClr val="tx1"/>
                </a:solidFill>
              </a:rPr>
              <a:t>OUR PART                                    GOD’S PART</a:t>
            </a:r>
          </a:p>
          <a:p>
            <a:pPr>
              <a:lnSpc>
                <a:spcPct val="89000"/>
              </a:lnSpc>
              <a:spcBef>
                <a:spcPts val="0"/>
              </a:spcBef>
              <a:buNone/>
            </a:pPr>
            <a:r>
              <a:rPr lang="en-US" sz="2700" dirty="0">
                <a:solidFill>
                  <a:schemeClr val="tx1"/>
                </a:solidFill>
              </a:rPr>
              <a:t>    HUMBLE                             CREATING HUMILITY IN US</a:t>
            </a:r>
          </a:p>
          <a:p>
            <a:pPr>
              <a:lnSpc>
                <a:spcPct val="89000"/>
              </a:lnSpc>
              <a:spcBef>
                <a:spcPts val="0"/>
              </a:spcBef>
              <a:buNone/>
            </a:pPr>
            <a:r>
              <a:rPr lang="en-US" sz="2700" dirty="0">
                <a:solidFill>
                  <a:schemeClr val="tx1"/>
                </a:solidFill>
              </a:rPr>
              <a:t>    TEACHABLE                        TEACHING US</a:t>
            </a:r>
          </a:p>
          <a:p>
            <a:pPr>
              <a:lnSpc>
                <a:spcPct val="89000"/>
              </a:lnSpc>
              <a:spcBef>
                <a:spcPts val="0"/>
              </a:spcBef>
              <a:buNone/>
            </a:pPr>
            <a:r>
              <a:rPr lang="en-US" sz="2700" dirty="0">
                <a:solidFill>
                  <a:schemeClr val="tx1"/>
                </a:solidFill>
              </a:rPr>
              <a:t>    COVENANT KEEPING           DETERMINING COVENANT</a:t>
            </a:r>
          </a:p>
          <a:p>
            <a:pPr>
              <a:lnSpc>
                <a:spcPct val="89000"/>
              </a:lnSpc>
              <a:spcBef>
                <a:spcPts val="0"/>
              </a:spcBef>
              <a:buNone/>
            </a:pPr>
            <a:r>
              <a:rPr lang="en-US" sz="2700" dirty="0">
                <a:solidFill>
                  <a:schemeClr val="tx1"/>
                </a:solidFill>
              </a:rPr>
              <a:t>    TESTIMONY KEEPING</a:t>
            </a:r>
          </a:p>
          <a:p>
            <a:pPr>
              <a:lnSpc>
                <a:spcPct val="89000"/>
              </a:lnSpc>
              <a:spcBef>
                <a:spcPts val="0"/>
              </a:spcBef>
              <a:buNone/>
            </a:pPr>
            <a:r>
              <a:rPr lang="en-US" sz="2700" dirty="0">
                <a:solidFill>
                  <a:schemeClr val="tx1"/>
                </a:solidFill>
              </a:rPr>
              <a:t>    GOD FEARING </a:t>
            </a:r>
          </a:p>
          <a:p>
            <a:pPr>
              <a:lnSpc>
                <a:spcPct val="89000"/>
              </a:lnSpc>
              <a:spcBef>
                <a:spcPts val="0"/>
              </a:spcBef>
            </a:pPr>
            <a:endParaRPr lang="en-US" sz="2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861453"/>
          </a:xfrm>
        </p:spPr>
        <p:txBody>
          <a:bodyPr>
            <a:normAutofit/>
          </a:bodyPr>
          <a:lstStyle/>
          <a:p>
            <a:r>
              <a:rPr lang="en-US" sz="4400" dirty="0"/>
              <a:t>Who I am—HOW I ACT</a:t>
            </a:r>
          </a:p>
        </p:txBody>
      </p:sp>
      <p:sp>
        <p:nvSpPr>
          <p:cNvPr id="3" name="Content Placeholder 2"/>
          <p:cNvSpPr>
            <a:spLocks noGrp="1"/>
          </p:cNvSpPr>
          <p:nvPr>
            <p:ph idx="1"/>
          </p:nvPr>
        </p:nvSpPr>
        <p:spPr>
          <a:xfrm>
            <a:off x="0" y="1003301"/>
            <a:ext cx="9143999" cy="5854700"/>
          </a:xfrm>
        </p:spPr>
        <p:txBody>
          <a:bodyPr>
            <a:noAutofit/>
          </a:bodyPr>
          <a:lstStyle/>
          <a:p>
            <a:pPr>
              <a:lnSpc>
                <a:spcPct val="95000"/>
              </a:lnSpc>
            </a:pPr>
            <a:r>
              <a:rPr lang="en-US" b="1" dirty="0">
                <a:solidFill>
                  <a:schemeClr val="tx1"/>
                </a:solidFill>
              </a:rPr>
              <a:t>1 John 5:1 </a:t>
            </a:r>
            <a:r>
              <a:rPr lang="en-US" dirty="0">
                <a:solidFill>
                  <a:schemeClr val="tx1"/>
                </a:solidFill>
              </a:rPr>
              <a:t> Whoever believes that Jesus is the Christ is born of God, and whoever loves the Father loves the </a:t>
            </a:r>
            <a:r>
              <a:rPr lang="en-US" i="1" dirty="0">
                <a:solidFill>
                  <a:schemeClr val="tx1"/>
                </a:solidFill>
              </a:rPr>
              <a:t>child</a:t>
            </a:r>
            <a:r>
              <a:rPr lang="en-US" dirty="0">
                <a:solidFill>
                  <a:schemeClr val="tx1"/>
                </a:solidFill>
              </a:rPr>
              <a:t> born of Him. </a:t>
            </a:r>
          </a:p>
          <a:p>
            <a:pPr>
              <a:lnSpc>
                <a:spcPct val="95000"/>
              </a:lnSpc>
            </a:pPr>
            <a:r>
              <a:rPr lang="en-US" b="1" dirty="0">
                <a:solidFill>
                  <a:schemeClr val="tx1"/>
                </a:solidFill>
              </a:rPr>
              <a:t>Romans 8:16-17 </a:t>
            </a:r>
            <a:r>
              <a:rPr lang="en-US" dirty="0">
                <a:solidFill>
                  <a:schemeClr val="tx1"/>
                </a:solidFill>
              </a:rPr>
              <a:t> The Spirit Himself testifies with our spirit that we are children of God, and if children, heirs also, heirs of God and fellow heirs with Christ, if indeed we suffer with </a:t>
            </a:r>
            <a:r>
              <a:rPr lang="en-US" i="1" dirty="0">
                <a:solidFill>
                  <a:schemeClr val="tx1"/>
                </a:solidFill>
              </a:rPr>
              <a:t>Him</a:t>
            </a:r>
            <a:r>
              <a:rPr lang="en-US" dirty="0">
                <a:solidFill>
                  <a:schemeClr val="tx1"/>
                </a:solidFill>
              </a:rPr>
              <a:t> so that we may also be glorified with </a:t>
            </a:r>
            <a:r>
              <a:rPr lang="en-US" i="1" dirty="0">
                <a:solidFill>
                  <a:schemeClr val="tx1"/>
                </a:solidFill>
              </a:rPr>
              <a:t>Him.</a:t>
            </a:r>
            <a:r>
              <a:rPr lang="en-US" dirty="0">
                <a:solidFill>
                  <a:schemeClr val="tx1"/>
                </a:solidFill>
              </a:rPr>
              <a:t> </a:t>
            </a:r>
          </a:p>
          <a:p>
            <a:pPr>
              <a:lnSpc>
                <a:spcPct val="95000"/>
              </a:lnSpc>
            </a:pPr>
            <a:r>
              <a:rPr lang="en-US" dirty="0">
                <a:solidFill>
                  <a:schemeClr val="tx1"/>
                </a:solidFill>
              </a:rPr>
              <a:t>When we have realized God’s purpose for us, then we can act in the way God desires</a:t>
            </a:r>
          </a:p>
          <a:p>
            <a:pPr>
              <a:lnSpc>
                <a:spcPct val="95000"/>
              </a:lnSpc>
            </a:pPr>
            <a:r>
              <a:rPr lang="en-US" b="1" dirty="0">
                <a:solidFill>
                  <a:schemeClr val="tx1"/>
                </a:solidFill>
              </a:rPr>
              <a:t>John 3:35-36 </a:t>
            </a:r>
            <a:r>
              <a:rPr lang="en-US" baseline="30000" dirty="0">
                <a:solidFill>
                  <a:schemeClr val="tx1"/>
                </a:solidFill>
              </a:rPr>
              <a:t> </a:t>
            </a:r>
            <a:r>
              <a:rPr lang="en-US" dirty="0">
                <a:solidFill>
                  <a:schemeClr val="tx1"/>
                </a:solidFill>
              </a:rPr>
              <a:t> "The Father loves the Son and has given all things into His hand. He who believes in the Son has eternal life; but he who does not obey the Son will not see life, but the wrath of God abides on him."  John the Baptist</a:t>
            </a:r>
          </a:p>
          <a:p>
            <a:pPr algn="ctr">
              <a:lnSpc>
                <a:spcPct val="95000"/>
              </a:lnSpc>
              <a:buNone/>
            </a:pPr>
            <a:r>
              <a:rPr lang="en-US" dirty="0">
                <a:solidFill>
                  <a:schemeClr val="tx1"/>
                </a:solidFill>
              </a:rPr>
              <a:t>A LOOK AT HUMILITY</a:t>
            </a:r>
          </a:p>
          <a:p>
            <a:pPr>
              <a:lnSpc>
                <a:spcPct val="95000"/>
              </a:lnSpc>
              <a:buNone/>
            </a:pPr>
            <a:br>
              <a:rPr lang="en-US" dirty="0">
                <a:solidFill>
                  <a:schemeClr val="tx1"/>
                </a:solidFill>
              </a:rPr>
            </a:br>
            <a:endParaRPr lang="en-US" dirty="0">
              <a:solidFill>
                <a:schemeClr val="tx1"/>
              </a:solidFill>
            </a:endParaRPr>
          </a:p>
          <a:p>
            <a:pPr>
              <a:lnSpc>
                <a:spcPct val="95000"/>
              </a:lnSpc>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896331"/>
          </a:xfrm>
        </p:spPr>
        <p:txBody>
          <a:bodyPr/>
          <a:lstStyle/>
          <a:p>
            <a:r>
              <a:rPr lang="en-US" dirty="0"/>
              <a:t>GETTING IT RIGHT</a:t>
            </a:r>
          </a:p>
        </p:txBody>
      </p:sp>
      <p:sp>
        <p:nvSpPr>
          <p:cNvPr id="3" name="Content Placeholder 2"/>
          <p:cNvSpPr>
            <a:spLocks noGrp="1"/>
          </p:cNvSpPr>
          <p:nvPr>
            <p:ph idx="1"/>
          </p:nvPr>
        </p:nvSpPr>
        <p:spPr>
          <a:xfrm>
            <a:off x="0" y="1023582"/>
            <a:ext cx="9143999" cy="5834418"/>
          </a:xfrm>
        </p:spPr>
        <p:txBody>
          <a:bodyPr>
            <a:noAutofit/>
          </a:bodyPr>
          <a:lstStyle/>
          <a:p>
            <a:pPr>
              <a:lnSpc>
                <a:spcPct val="95000"/>
              </a:lnSpc>
            </a:pPr>
            <a:r>
              <a:rPr lang="en-US" b="1" dirty="0">
                <a:solidFill>
                  <a:schemeClr val="tx1"/>
                </a:solidFill>
              </a:rPr>
              <a:t>John 1:6-8 </a:t>
            </a:r>
            <a:r>
              <a:rPr lang="en-US" dirty="0">
                <a:solidFill>
                  <a:schemeClr val="tx1"/>
                </a:solidFill>
              </a:rPr>
              <a:t> There came a man sent from God, whose name was John. He came as a witness, to testify about the Light, so that all might believe through him. He was not the Light, but </a:t>
            </a:r>
            <a:r>
              <a:rPr lang="en-US" i="1" dirty="0">
                <a:solidFill>
                  <a:schemeClr val="tx1"/>
                </a:solidFill>
              </a:rPr>
              <a:t>he came</a:t>
            </a:r>
            <a:r>
              <a:rPr lang="en-US" dirty="0">
                <a:solidFill>
                  <a:schemeClr val="tx1"/>
                </a:solidFill>
              </a:rPr>
              <a:t> to testify about the Light. </a:t>
            </a:r>
          </a:p>
          <a:p>
            <a:pPr>
              <a:lnSpc>
                <a:spcPct val="95000"/>
              </a:lnSpc>
            </a:pPr>
            <a:r>
              <a:rPr lang="en-US" b="1" dirty="0">
                <a:solidFill>
                  <a:schemeClr val="tx1"/>
                </a:solidFill>
              </a:rPr>
              <a:t>John 1:19-23 </a:t>
            </a:r>
            <a:r>
              <a:rPr lang="en-US" dirty="0">
                <a:solidFill>
                  <a:schemeClr val="tx1"/>
                </a:solidFill>
              </a:rPr>
              <a:t> This is the testimony of John, when the Jews sent to him priests and Levites from Jerusalem to ask him, "Who are you?”</a:t>
            </a:r>
            <a:r>
              <a:rPr lang="en-US" baseline="30000" dirty="0">
                <a:solidFill>
                  <a:schemeClr val="tx1"/>
                </a:solidFill>
              </a:rPr>
              <a:t> </a:t>
            </a:r>
            <a:r>
              <a:rPr lang="en-US" dirty="0">
                <a:solidFill>
                  <a:schemeClr val="tx1"/>
                </a:solidFill>
              </a:rPr>
              <a:t> And he confessed and did not deny, but confessed, "I am not the Christ.”</a:t>
            </a:r>
            <a:r>
              <a:rPr lang="en-US" baseline="30000" dirty="0">
                <a:solidFill>
                  <a:schemeClr val="tx1"/>
                </a:solidFill>
              </a:rPr>
              <a:t> </a:t>
            </a:r>
            <a:r>
              <a:rPr lang="en-US" dirty="0">
                <a:solidFill>
                  <a:schemeClr val="tx1"/>
                </a:solidFill>
              </a:rPr>
              <a:t> They asked him, "What then? Are you Elijah?" And he said, "I am not." "Are you the Prophet?" And he answered, "No.”</a:t>
            </a:r>
            <a:r>
              <a:rPr lang="en-US" baseline="30000" dirty="0">
                <a:solidFill>
                  <a:schemeClr val="tx1"/>
                </a:solidFill>
              </a:rPr>
              <a:t> </a:t>
            </a:r>
            <a:r>
              <a:rPr lang="en-US" dirty="0">
                <a:solidFill>
                  <a:schemeClr val="tx1"/>
                </a:solidFill>
              </a:rPr>
              <a:t> Then they said to him, "Who are you, so that we may give an answer to those who sent us? What do you say about yourself?”</a:t>
            </a:r>
            <a:r>
              <a:rPr lang="en-US" baseline="30000" dirty="0">
                <a:solidFill>
                  <a:schemeClr val="tx1"/>
                </a:solidFill>
              </a:rPr>
              <a:t> </a:t>
            </a:r>
            <a:r>
              <a:rPr lang="en-US" dirty="0">
                <a:solidFill>
                  <a:schemeClr val="tx1"/>
                </a:solidFill>
              </a:rPr>
              <a:t> He said, "I am </a:t>
            </a:r>
            <a:r>
              <a:rPr lang="en-US" cap="small" dirty="0">
                <a:solidFill>
                  <a:schemeClr val="tx1"/>
                </a:solidFill>
              </a:rPr>
              <a:t>A VOICE OF ONE CRYING IN THE WILDERNESS</a:t>
            </a:r>
            <a:r>
              <a:rPr lang="en-US" dirty="0">
                <a:solidFill>
                  <a:schemeClr val="tx1"/>
                </a:solidFill>
              </a:rPr>
              <a:t>, '</a:t>
            </a:r>
            <a:r>
              <a:rPr lang="en-US" cap="small" dirty="0">
                <a:solidFill>
                  <a:schemeClr val="tx1"/>
                </a:solidFill>
              </a:rPr>
              <a:t>MAKE STRAIGHT THE WAY OF THE</a:t>
            </a:r>
            <a:r>
              <a:rPr lang="en-US" dirty="0">
                <a:solidFill>
                  <a:schemeClr val="tx1"/>
                </a:solidFill>
              </a:rPr>
              <a:t> </a:t>
            </a:r>
            <a:r>
              <a:rPr lang="en-US" cap="small" dirty="0">
                <a:solidFill>
                  <a:schemeClr val="tx1"/>
                </a:solidFill>
              </a:rPr>
              <a:t>LORD</a:t>
            </a:r>
            <a:r>
              <a:rPr lang="en-US" dirty="0">
                <a:solidFill>
                  <a:schemeClr val="tx1"/>
                </a:solidFill>
              </a:rPr>
              <a:t>,' as Isaiah the prophet said." </a:t>
            </a:r>
          </a:p>
          <a:p>
            <a:pPr>
              <a:lnSpc>
                <a:spcPct val="95000"/>
              </a:lnSpc>
            </a:pPr>
            <a:endParaRPr lang="en-US" dirty="0"/>
          </a:p>
          <a:p>
            <a:pPr>
              <a:lnSpc>
                <a:spcPct val="95000"/>
              </a:lnSpc>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
            <a:ext cx="8706118" cy="914400"/>
          </a:xfrm>
        </p:spPr>
        <p:txBody>
          <a:bodyPr>
            <a:normAutofit/>
          </a:bodyPr>
          <a:lstStyle/>
          <a:p>
            <a:r>
              <a:rPr lang="en-US" sz="4400" dirty="0"/>
              <a:t>HE MUST INCREASE</a:t>
            </a:r>
          </a:p>
        </p:txBody>
      </p:sp>
      <p:sp>
        <p:nvSpPr>
          <p:cNvPr id="3" name="Content Placeholder 2"/>
          <p:cNvSpPr>
            <a:spLocks noGrp="1"/>
          </p:cNvSpPr>
          <p:nvPr>
            <p:ph idx="1"/>
          </p:nvPr>
        </p:nvSpPr>
        <p:spPr>
          <a:xfrm>
            <a:off x="0" y="812800"/>
            <a:ext cx="9143999" cy="6045200"/>
          </a:xfrm>
        </p:spPr>
        <p:txBody>
          <a:bodyPr>
            <a:noAutofit/>
          </a:bodyPr>
          <a:lstStyle/>
          <a:p>
            <a:pPr>
              <a:lnSpc>
                <a:spcPct val="90000"/>
              </a:lnSpc>
              <a:spcBef>
                <a:spcPts val="300"/>
              </a:spcBef>
            </a:pPr>
            <a:r>
              <a:rPr lang="en-US" b="1" dirty="0">
                <a:solidFill>
                  <a:schemeClr val="tx1"/>
                </a:solidFill>
              </a:rPr>
              <a:t>John 3:25-30 </a:t>
            </a:r>
            <a:r>
              <a:rPr lang="en-US" dirty="0">
                <a:solidFill>
                  <a:schemeClr val="tx1"/>
                </a:solidFill>
              </a:rPr>
              <a:t> Therefore there arose a discussion on the part of John's disciples with a Jew about purification. And they came to John and said to him, "Rabbi, He who was with you beyond the Jordan, to whom you have testified, behold, He is baptizing and all are coming to Him.” John answered and said, "A man can receive nothing unless it has been given him from heaven. You yourselves are my witnesses that I said, 'I am not the Christ,' but, 'I have been sent ahead of Him.’ He who has the </a:t>
            </a:r>
            <a:r>
              <a:rPr lang="en-US" b="1" dirty="0">
                <a:solidFill>
                  <a:schemeClr val="tx1"/>
                </a:solidFill>
              </a:rPr>
              <a:t>bride</a:t>
            </a:r>
            <a:r>
              <a:rPr lang="en-US" dirty="0">
                <a:solidFill>
                  <a:schemeClr val="tx1"/>
                </a:solidFill>
              </a:rPr>
              <a:t> is the </a:t>
            </a:r>
            <a:r>
              <a:rPr lang="en-US" b="1" dirty="0">
                <a:solidFill>
                  <a:schemeClr val="tx1"/>
                </a:solidFill>
              </a:rPr>
              <a:t>bridegroom</a:t>
            </a:r>
            <a:r>
              <a:rPr lang="en-US" dirty="0">
                <a:solidFill>
                  <a:schemeClr val="tx1"/>
                </a:solidFill>
              </a:rPr>
              <a:t>; but the </a:t>
            </a:r>
            <a:r>
              <a:rPr lang="en-US" b="1" dirty="0">
                <a:solidFill>
                  <a:schemeClr val="tx1"/>
                </a:solidFill>
              </a:rPr>
              <a:t>friend</a:t>
            </a:r>
            <a:r>
              <a:rPr lang="en-US" dirty="0">
                <a:solidFill>
                  <a:schemeClr val="tx1"/>
                </a:solidFill>
              </a:rPr>
              <a:t> of the bridegroom, who stands and hears him, rejoices greatly because of the bridegroom's voice. So this joy of mine has been made full. He must increase, but I must decrease.” </a:t>
            </a:r>
          </a:p>
          <a:p>
            <a:pPr>
              <a:lnSpc>
                <a:spcPct val="90000"/>
              </a:lnSpc>
              <a:spcBef>
                <a:spcPts val="300"/>
              </a:spcBef>
            </a:pPr>
            <a:r>
              <a:rPr lang="en-US" dirty="0">
                <a:solidFill>
                  <a:schemeClr val="tx1"/>
                </a:solidFill>
              </a:rPr>
              <a:t>Redemption model: Jesus=bridegroom; church= bride</a:t>
            </a:r>
          </a:p>
          <a:p>
            <a:pPr>
              <a:lnSpc>
                <a:spcPct val="90000"/>
              </a:lnSpc>
              <a:spcBef>
                <a:spcPts val="300"/>
              </a:spcBef>
            </a:pPr>
            <a:r>
              <a:rPr lang="en-US" dirty="0">
                <a:solidFill>
                  <a:schemeClr val="tx1"/>
                </a:solidFill>
              </a:rPr>
              <a:t>In the wedding model, the friend of the bridegroom announces the coming of the bridegroom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994984"/>
          </a:xfrm>
        </p:spPr>
        <p:txBody>
          <a:bodyPr/>
          <a:lstStyle/>
          <a:p>
            <a:r>
              <a:rPr lang="en-US" dirty="0"/>
              <a:t>	WORD FOR THE JOURNEY</a:t>
            </a:r>
          </a:p>
        </p:txBody>
      </p:sp>
      <p:sp>
        <p:nvSpPr>
          <p:cNvPr id="3" name="Content Placeholder 2"/>
          <p:cNvSpPr>
            <a:spLocks noGrp="1"/>
          </p:cNvSpPr>
          <p:nvPr>
            <p:ph idx="1"/>
          </p:nvPr>
        </p:nvSpPr>
        <p:spPr>
          <a:xfrm>
            <a:off x="0" y="1084218"/>
            <a:ext cx="9143999" cy="5773782"/>
          </a:xfrm>
        </p:spPr>
        <p:txBody>
          <a:bodyPr>
            <a:normAutofit/>
          </a:bodyPr>
          <a:lstStyle/>
          <a:p>
            <a:pPr>
              <a:lnSpc>
                <a:spcPct val="100000"/>
              </a:lnSpc>
              <a:spcBef>
                <a:spcPts val="300"/>
              </a:spcBef>
            </a:pPr>
            <a:r>
              <a:rPr lang="en-US" b="1" dirty="0">
                <a:solidFill>
                  <a:schemeClr val="tx1"/>
                </a:solidFill>
              </a:rPr>
              <a:t>James 1:21-22 </a:t>
            </a:r>
            <a:r>
              <a:rPr lang="en-US" dirty="0">
                <a:solidFill>
                  <a:schemeClr val="tx1"/>
                </a:solidFill>
              </a:rPr>
              <a:t> Therefore, putting aside all filthiness and </a:t>
            </a:r>
            <a:r>
              <a:rPr lang="en-US" i="1" dirty="0">
                <a:solidFill>
                  <a:schemeClr val="tx1"/>
                </a:solidFill>
              </a:rPr>
              <a:t>all</a:t>
            </a:r>
            <a:r>
              <a:rPr lang="en-US" dirty="0">
                <a:solidFill>
                  <a:schemeClr val="tx1"/>
                </a:solidFill>
              </a:rPr>
              <a:t> that remains of wickedness, in humility receive the word implanted, which is able to save your souls. But prove yourselves doers of the word, and not merely hearers who delude themselves. </a:t>
            </a:r>
          </a:p>
          <a:p>
            <a:pPr>
              <a:lnSpc>
                <a:spcPct val="100000"/>
              </a:lnSpc>
              <a:spcBef>
                <a:spcPts val="300"/>
              </a:spcBef>
            </a:pPr>
            <a:r>
              <a:rPr lang="en-US" dirty="0">
                <a:solidFill>
                  <a:schemeClr val="tx1"/>
                </a:solidFill>
              </a:rPr>
              <a:t>Doers: </a:t>
            </a:r>
            <a:r>
              <a:rPr lang="en-US" i="1" dirty="0" err="1">
                <a:solidFill>
                  <a:schemeClr val="tx1"/>
                </a:solidFill>
              </a:rPr>
              <a:t>poietai</a:t>
            </a:r>
            <a:r>
              <a:rPr lang="en-US" i="1" dirty="0">
                <a:solidFill>
                  <a:schemeClr val="tx1"/>
                </a:solidFill>
              </a:rPr>
              <a:t>: </a:t>
            </a:r>
            <a:r>
              <a:rPr lang="en-US" dirty="0">
                <a:solidFill>
                  <a:schemeClr val="tx1"/>
                </a:solidFill>
              </a:rPr>
              <a:t>a performer; especially a poet</a:t>
            </a:r>
          </a:p>
          <a:p>
            <a:pPr>
              <a:lnSpc>
                <a:spcPct val="100000"/>
              </a:lnSpc>
              <a:spcBef>
                <a:spcPts val="300"/>
              </a:spcBef>
            </a:pPr>
            <a:r>
              <a:rPr lang="en-US" dirty="0">
                <a:solidFill>
                  <a:schemeClr val="tx1"/>
                </a:solidFill>
              </a:rPr>
              <a:t>Hearers: </a:t>
            </a:r>
            <a:r>
              <a:rPr lang="en-US" i="1" dirty="0" err="1">
                <a:solidFill>
                  <a:schemeClr val="tx1"/>
                </a:solidFill>
              </a:rPr>
              <a:t>akroatai</a:t>
            </a:r>
            <a:r>
              <a:rPr lang="en-US" i="1" dirty="0">
                <a:solidFill>
                  <a:schemeClr val="tx1"/>
                </a:solidFill>
              </a:rPr>
              <a:t>: </a:t>
            </a:r>
            <a:r>
              <a:rPr lang="en-US" dirty="0">
                <a:solidFill>
                  <a:schemeClr val="tx1"/>
                </a:solidFill>
              </a:rPr>
              <a:t>those who listen without participation</a:t>
            </a:r>
          </a:p>
          <a:p>
            <a:pPr>
              <a:lnSpc>
                <a:spcPct val="100000"/>
              </a:lnSpc>
              <a:spcBef>
                <a:spcPts val="300"/>
              </a:spcBef>
            </a:pPr>
            <a:r>
              <a:rPr lang="en-US" b="1" dirty="0">
                <a:solidFill>
                  <a:schemeClr val="tx1"/>
                </a:solidFill>
              </a:rPr>
              <a:t>LEARNING GOAL FOR THIS CLASS:</a:t>
            </a:r>
            <a:endParaRPr lang="en-US" dirty="0">
              <a:solidFill>
                <a:schemeClr val="tx1"/>
              </a:solidFill>
            </a:endParaRPr>
          </a:p>
          <a:p>
            <a:pPr>
              <a:lnSpc>
                <a:spcPct val="100000"/>
              </a:lnSpc>
              <a:spcBef>
                <a:spcPts val="300"/>
              </a:spcBef>
              <a:buNone/>
            </a:pPr>
            <a:r>
              <a:rPr lang="en-US" dirty="0">
                <a:solidFill>
                  <a:schemeClr val="tx1"/>
                </a:solidFill>
              </a:rPr>
              <a:t>  Learning to hear God and respond to Him in such a way  that His purposes can be fulfilled in us</a:t>
            </a:r>
          </a:p>
          <a:p>
            <a:pPr algn="ctr">
              <a:lnSpc>
                <a:spcPct val="100000"/>
              </a:lnSpc>
              <a:spcBef>
                <a:spcPts val="600"/>
              </a:spcBef>
              <a:buNone/>
            </a:pPr>
            <a:r>
              <a:rPr lang="en-US" dirty="0">
                <a:solidFill>
                  <a:schemeClr val="tx1"/>
                </a:solidFill>
              </a:rPr>
              <a:t>THERE WILL BE A REFINING AND TRANSFORMING</a:t>
            </a:r>
          </a:p>
          <a:p>
            <a:pPr algn="ctr">
              <a:lnSpc>
                <a:spcPct val="100000"/>
              </a:lnSpc>
              <a:spcBef>
                <a:spcPts val="600"/>
              </a:spcBef>
              <a:buNone/>
            </a:pPr>
            <a:r>
              <a:rPr lang="en-US" dirty="0">
                <a:solidFill>
                  <a:schemeClr val="tx1"/>
                </a:solidFill>
              </a:rPr>
              <a:t>PROCESS SPRINGING FROM MIND RENEWAL</a:t>
            </a:r>
          </a:p>
          <a:p>
            <a:pPr algn="ctr">
              <a:lnSpc>
                <a:spcPct val="100000"/>
              </a:lnSpc>
              <a:spcBef>
                <a:spcPts val="600"/>
              </a:spcBef>
              <a:buNone/>
            </a:pPr>
            <a:r>
              <a:rPr lang="en-US" dirty="0">
                <a:solidFill>
                  <a:schemeClr val="tx1"/>
                </a:solidFill>
              </a:rPr>
              <a:t>THE RESULT SHOULD INCLUDE MEEKNESS</a:t>
            </a:r>
          </a:p>
          <a:p>
            <a:pPr algn="ctr">
              <a:lnSpc>
                <a:spcPct val="100000"/>
              </a:lnSpc>
              <a:spcBef>
                <a:spcPts val="300"/>
              </a:spcBef>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964569"/>
          </a:xfrm>
        </p:spPr>
        <p:txBody>
          <a:bodyPr/>
          <a:lstStyle/>
          <a:p>
            <a:r>
              <a:rPr lang="en-US" dirty="0"/>
              <a:t>Proving the will of god</a:t>
            </a:r>
          </a:p>
        </p:txBody>
      </p:sp>
      <p:sp>
        <p:nvSpPr>
          <p:cNvPr id="3" name="Content Placeholder 2"/>
          <p:cNvSpPr>
            <a:spLocks noGrp="1"/>
          </p:cNvSpPr>
          <p:nvPr>
            <p:ph idx="1"/>
          </p:nvPr>
        </p:nvSpPr>
        <p:spPr>
          <a:xfrm>
            <a:off x="0" y="1146412"/>
            <a:ext cx="9143999" cy="5711588"/>
          </a:xfrm>
        </p:spPr>
        <p:txBody>
          <a:bodyPr>
            <a:noAutofit/>
          </a:bodyPr>
          <a:lstStyle/>
          <a:p>
            <a:pPr>
              <a:lnSpc>
                <a:spcPct val="95000"/>
              </a:lnSpc>
              <a:spcBef>
                <a:spcPts val="0"/>
              </a:spcBef>
              <a:spcAft>
                <a:spcPts val="400"/>
              </a:spcAft>
            </a:pPr>
            <a:r>
              <a:rPr lang="en-US" b="1" dirty="0">
                <a:solidFill>
                  <a:schemeClr val="tx1"/>
                </a:solidFill>
              </a:rPr>
              <a:t>Romans 12:1-2 </a:t>
            </a:r>
            <a:r>
              <a:rPr lang="en-US" dirty="0">
                <a:solidFill>
                  <a:schemeClr val="tx1"/>
                </a:solidFill>
              </a:rPr>
              <a:t> Therefore I urge you, brethren, by the mercies of God, to present your bodies a living and holy sacrifice, acceptable to God, </a:t>
            </a:r>
            <a:r>
              <a:rPr lang="en-US" i="1" dirty="0">
                <a:solidFill>
                  <a:schemeClr val="tx1"/>
                </a:solidFill>
              </a:rPr>
              <a:t>which is</a:t>
            </a:r>
            <a:r>
              <a:rPr lang="en-US" dirty="0">
                <a:solidFill>
                  <a:schemeClr val="tx1"/>
                </a:solidFill>
              </a:rPr>
              <a:t> your spiritual service of worship. And do not be conformed to this world, but be </a:t>
            </a:r>
            <a:r>
              <a:rPr lang="en-US" u="sng" dirty="0">
                <a:solidFill>
                  <a:schemeClr val="tx1"/>
                </a:solidFill>
              </a:rPr>
              <a:t>transformed</a:t>
            </a:r>
            <a:r>
              <a:rPr lang="en-US" dirty="0">
                <a:solidFill>
                  <a:schemeClr val="tx1"/>
                </a:solidFill>
              </a:rPr>
              <a:t> by the </a:t>
            </a:r>
            <a:r>
              <a:rPr lang="en-US" u="sng" dirty="0">
                <a:solidFill>
                  <a:schemeClr val="tx1"/>
                </a:solidFill>
              </a:rPr>
              <a:t>renewing</a:t>
            </a:r>
            <a:r>
              <a:rPr lang="en-US" dirty="0">
                <a:solidFill>
                  <a:schemeClr val="tx1"/>
                </a:solidFill>
              </a:rPr>
              <a:t> of your mind, so that you may prove what the will of God is, that which is good and acceptable and perfect. </a:t>
            </a:r>
          </a:p>
          <a:p>
            <a:pPr>
              <a:lnSpc>
                <a:spcPct val="95000"/>
              </a:lnSpc>
              <a:spcBef>
                <a:spcPts val="0"/>
              </a:spcBef>
              <a:spcAft>
                <a:spcPts val="400"/>
              </a:spcAft>
            </a:pPr>
            <a:r>
              <a:rPr lang="en-US" b="1" dirty="0">
                <a:solidFill>
                  <a:schemeClr val="tx1"/>
                </a:solidFill>
              </a:rPr>
              <a:t>Transformed: </a:t>
            </a:r>
            <a:r>
              <a:rPr lang="en-US" i="1" dirty="0" err="1">
                <a:solidFill>
                  <a:schemeClr val="tx1"/>
                </a:solidFill>
              </a:rPr>
              <a:t>metamorphoo</a:t>
            </a:r>
            <a:r>
              <a:rPr lang="en-US" i="1" dirty="0">
                <a:solidFill>
                  <a:schemeClr val="tx1"/>
                </a:solidFill>
              </a:rPr>
              <a:t>: </a:t>
            </a:r>
            <a:r>
              <a:rPr lang="en-US" dirty="0">
                <a:solidFill>
                  <a:schemeClr val="tx1"/>
                </a:solidFill>
              </a:rPr>
              <a:t>fundamental change of who you are into something different (passive voice)</a:t>
            </a:r>
          </a:p>
          <a:p>
            <a:pPr>
              <a:lnSpc>
                <a:spcPct val="95000"/>
              </a:lnSpc>
              <a:spcBef>
                <a:spcPts val="0"/>
              </a:spcBef>
              <a:spcAft>
                <a:spcPts val="400"/>
              </a:spcAft>
            </a:pPr>
            <a:r>
              <a:rPr lang="en-US" b="1" dirty="0">
                <a:solidFill>
                  <a:schemeClr val="tx1"/>
                </a:solidFill>
              </a:rPr>
              <a:t>Renewing: </a:t>
            </a:r>
            <a:r>
              <a:rPr lang="en-US" i="1" dirty="0" err="1">
                <a:solidFill>
                  <a:schemeClr val="tx1"/>
                </a:solidFill>
              </a:rPr>
              <a:t>anakainosis</a:t>
            </a:r>
            <a:r>
              <a:rPr lang="en-US" i="1" dirty="0">
                <a:solidFill>
                  <a:schemeClr val="tx1"/>
                </a:solidFill>
              </a:rPr>
              <a:t>: </a:t>
            </a:r>
            <a:r>
              <a:rPr lang="en-US" dirty="0">
                <a:solidFill>
                  <a:schemeClr val="tx1"/>
                </a:solidFill>
              </a:rPr>
              <a:t>renovation, regeneration</a:t>
            </a:r>
          </a:p>
          <a:p>
            <a:pPr>
              <a:lnSpc>
                <a:spcPct val="95000"/>
              </a:lnSpc>
              <a:spcBef>
                <a:spcPts val="0"/>
              </a:spcBef>
              <a:spcAft>
                <a:spcPts val="400"/>
              </a:spcAft>
            </a:pPr>
            <a:r>
              <a:rPr lang="en-US" dirty="0">
                <a:solidFill>
                  <a:schemeClr val="tx1"/>
                </a:solidFill>
              </a:rPr>
              <a:t>Our part: presenting our body, the unredeemed part of us</a:t>
            </a:r>
          </a:p>
          <a:p>
            <a:pPr>
              <a:lnSpc>
                <a:spcPct val="95000"/>
              </a:lnSpc>
              <a:spcBef>
                <a:spcPts val="0"/>
              </a:spcBef>
              <a:spcAft>
                <a:spcPts val="400"/>
              </a:spcAft>
            </a:pPr>
            <a:r>
              <a:rPr lang="en-US" dirty="0">
                <a:solidFill>
                  <a:schemeClr val="tx1"/>
                </a:solidFill>
              </a:rPr>
              <a:t>God’s part: the transformational process</a:t>
            </a:r>
          </a:p>
          <a:p>
            <a:pPr>
              <a:lnSpc>
                <a:spcPct val="95000"/>
              </a:lnSpc>
              <a:spcBef>
                <a:spcPts val="0"/>
              </a:spcBef>
              <a:spcAft>
                <a:spcPts val="400"/>
              </a:spcAft>
            </a:pPr>
            <a:r>
              <a:rPr lang="en-US" dirty="0">
                <a:solidFill>
                  <a:schemeClr val="tx1"/>
                </a:solidFill>
              </a:rPr>
              <a:t>The result: dross of sin removed; will of God becomes more and more apparent to us</a:t>
            </a:r>
          </a:p>
          <a:p>
            <a:pPr>
              <a:lnSpc>
                <a:spcPct val="95000"/>
              </a:lnSpc>
              <a:spcBef>
                <a:spcPts val="0"/>
              </a:spcBef>
              <a:spcAft>
                <a:spcPts val="400"/>
              </a:spcAft>
            </a:pPr>
            <a:endParaRPr lang="en-US" dirty="0">
              <a:solidFill>
                <a:schemeClr val="tx1"/>
              </a:solidFill>
            </a:endParaRPr>
          </a:p>
          <a:p>
            <a:pPr>
              <a:lnSpc>
                <a:spcPct val="95000"/>
              </a:lnSpc>
              <a:spcBef>
                <a:spcPts val="0"/>
              </a:spcBef>
            </a:pP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C49A-4D02-4DF9-B8AA-CE230F1F602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EB5B5B3-8235-4DCE-8BB9-633BDFBB377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834887" y="-494575"/>
            <a:ext cx="10084904" cy="7352575"/>
          </a:xfrm>
        </p:spPr>
      </p:pic>
    </p:spTree>
    <p:extLst>
      <p:ext uri="{BB962C8B-B14F-4D97-AF65-F5344CB8AC3E}">
        <p14:creationId xmlns:p14="http://schemas.microsoft.com/office/powerpoint/2010/main" val="244547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991865"/>
          </a:xfrm>
        </p:spPr>
        <p:txBody>
          <a:bodyPr/>
          <a:lstStyle/>
          <a:p>
            <a:r>
              <a:rPr lang="en-US" dirty="0"/>
              <a:t>THE VALUE OF TRIALS</a:t>
            </a:r>
          </a:p>
        </p:txBody>
      </p:sp>
      <p:sp>
        <p:nvSpPr>
          <p:cNvPr id="3" name="Content Placeholder 2"/>
          <p:cNvSpPr>
            <a:spLocks noGrp="1"/>
          </p:cNvSpPr>
          <p:nvPr>
            <p:ph idx="1"/>
          </p:nvPr>
        </p:nvSpPr>
        <p:spPr>
          <a:xfrm>
            <a:off x="0" y="1009934"/>
            <a:ext cx="9143999" cy="5848066"/>
          </a:xfrm>
        </p:spPr>
        <p:txBody>
          <a:bodyPr>
            <a:noAutofit/>
          </a:bodyPr>
          <a:lstStyle/>
          <a:p>
            <a:pPr>
              <a:lnSpc>
                <a:spcPct val="95000"/>
              </a:lnSpc>
              <a:spcBef>
                <a:spcPts val="200"/>
              </a:spcBef>
            </a:pPr>
            <a:r>
              <a:rPr lang="en-US" dirty="0">
                <a:solidFill>
                  <a:schemeClr val="tx1"/>
                </a:solidFill>
              </a:rPr>
              <a:t>God uses trials to remove the dross of sin</a:t>
            </a:r>
          </a:p>
          <a:p>
            <a:pPr>
              <a:lnSpc>
                <a:spcPct val="95000"/>
              </a:lnSpc>
              <a:spcBef>
                <a:spcPts val="200"/>
              </a:spcBef>
            </a:pPr>
            <a:r>
              <a:rPr lang="en-US" b="1" dirty="0">
                <a:solidFill>
                  <a:schemeClr val="tx1"/>
                </a:solidFill>
              </a:rPr>
              <a:t>Psalm 119:67 </a:t>
            </a:r>
            <a:r>
              <a:rPr lang="en-US" dirty="0">
                <a:solidFill>
                  <a:schemeClr val="tx1"/>
                </a:solidFill>
              </a:rPr>
              <a:t> Before I was afflicted I went astray, but now I keep Your word. </a:t>
            </a:r>
          </a:p>
          <a:p>
            <a:pPr>
              <a:lnSpc>
                <a:spcPct val="95000"/>
              </a:lnSpc>
              <a:spcBef>
                <a:spcPts val="200"/>
              </a:spcBef>
            </a:pPr>
            <a:r>
              <a:rPr lang="en-US" b="1" dirty="0">
                <a:solidFill>
                  <a:schemeClr val="tx1"/>
                </a:solidFill>
              </a:rPr>
              <a:t>Afflicted: </a:t>
            </a:r>
            <a:r>
              <a:rPr lang="en-US" i="1" dirty="0" err="1">
                <a:solidFill>
                  <a:schemeClr val="tx1"/>
                </a:solidFill>
              </a:rPr>
              <a:t>anah</a:t>
            </a:r>
            <a:r>
              <a:rPr lang="en-US" i="1" dirty="0">
                <a:solidFill>
                  <a:schemeClr val="tx1"/>
                </a:solidFill>
              </a:rPr>
              <a:t>: </a:t>
            </a:r>
            <a:r>
              <a:rPr lang="en-US" dirty="0">
                <a:solidFill>
                  <a:schemeClr val="tx1"/>
                </a:solidFill>
              </a:rPr>
              <a:t>to be bowed down; to be humbled</a:t>
            </a:r>
          </a:p>
          <a:p>
            <a:pPr>
              <a:lnSpc>
                <a:spcPct val="95000"/>
              </a:lnSpc>
              <a:spcBef>
                <a:spcPts val="200"/>
              </a:spcBef>
            </a:pPr>
            <a:r>
              <a:rPr lang="en-US" dirty="0">
                <a:solidFill>
                  <a:schemeClr val="tx1"/>
                </a:solidFill>
              </a:rPr>
              <a:t>Wrong thinking results in sin; the dross obscures the pure will of God</a:t>
            </a:r>
          </a:p>
          <a:p>
            <a:pPr>
              <a:lnSpc>
                <a:spcPct val="95000"/>
              </a:lnSpc>
              <a:spcBef>
                <a:spcPts val="200"/>
              </a:spcBef>
            </a:pPr>
            <a:r>
              <a:rPr lang="en-US" b="1" dirty="0">
                <a:solidFill>
                  <a:schemeClr val="tx1"/>
                </a:solidFill>
              </a:rPr>
              <a:t>Proverbs 23:6-7 </a:t>
            </a:r>
            <a:r>
              <a:rPr lang="en-US" dirty="0">
                <a:solidFill>
                  <a:schemeClr val="tx1"/>
                </a:solidFill>
              </a:rPr>
              <a:t> Do not eat the bread of a selfish man, </a:t>
            </a:r>
            <a:r>
              <a:rPr lang="en-US" spc="-150" dirty="0">
                <a:solidFill>
                  <a:schemeClr val="tx1"/>
                </a:solidFill>
              </a:rPr>
              <a:t>or desire his </a:t>
            </a:r>
            <a:r>
              <a:rPr lang="en-US" dirty="0">
                <a:solidFill>
                  <a:schemeClr val="tx1"/>
                </a:solidFill>
              </a:rPr>
              <a:t>delicacies; For </a:t>
            </a:r>
            <a:r>
              <a:rPr lang="en-US" spc="-150" dirty="0">
                <a:solidFill>
                  <a:schemeClr val="tx1"/>
                </a:solidFill>
              </a:rPr>
              <a:t>as he </a:t>
            </a:r>
            <a:r>
              <a:rPr lang="en-US" dirty="0">
                <a:solidFill>
                  <a:schemeClr val="tx1"/>
                </a:solidFill>
              </a:rPr>
              <a:t>thinks within </a:t>
            </a:r>
            <a:r>
              <a:rPr lang="en-US" spc="-150" dirty="0">
                <a:solidFill>
                  <a:schemeClr val="tx1"/>
                </a:solidFill>
              </a:rPr>
              <a:t>himself, so he </a:t>
            </a:r>
            <a:r>
              <a:rPr lang="en-US" dirty="0">
                <a:solidFill>
                  <a:schemeClr val="tx1"/>
                </a:solidFill>
              </a:rPr>
              <a:t>is. He says to you,</a:t>
            </a:r>
            <a:r>
              <a:rPr lang="en-US" sz="800" dirty="0">
                <a:solidFill>
                  <a:schemeClr val="tx1"/>
                </a:solidFill>
              </a:rPr>
              <a:t> </a:t>
            </a:r>
            <a:r>
              <a:rPr lang="en-US" dirty="0">
                <a:solidFill>
                  <a:schemeClr val="tx1"/>
                </a:solidFill>
              </a:rPr>
              <a:t>"Eat and drink!" But his heart i</a:t>
            </a:r>
            <a:r>
              <a:rPr lang="en-US" spc="-150" dirty="0">
                <a:solidFill>
                  <a:schemeClr val="tx1"/>
                </a:solidFill>
              </a:rPr>
              <a:t>s not with </a:t>
            </a:r>
            <a:r>
              <a:rPr lang="en-US" dirty="0">
                <a:solidFill>
                  <a:schemeClr val="tx1"/>
                </a:solidFill>
              </a:rPr>
              <a:t>you. </a:t>
            </a:r>
          </a:p>
          <a:p>
            <a:pPr>
              <a:lnSpc>
                <a:spcPct val="95000"/>
              </a:lnSpc>
              <a:spcBef>
                <a:spcPts val="200"/>
              </a:spcBef>
            </a:pPr>
            <a:r>
              <a:rPr lang="en-US" b="1" dirty="0">
                <a:solidFill>
                  <a:schemeClr val="tx1"/>
                </a:solidFill>
              </a:rPr>
              <a:t>Ezekiel 22:17-18 </a:t>
            </a:r>
            <a:r>
              <a:rPr lang="en-US" dirty="0">
                <a:solidFill>
                  <a:schemeClr val="tx1"/>
                </a:solidFill>
              </a:rPr>
              <a:t> And the word of the </a:t>
            </a:r>
            <a:r>
              <a:rPr lang="en-US" cap="small" dirty="0">
                <a:solidFill>
                  <a:schemeClr val="tx1"/>
                </a:solidFill>
              </a:rPr>
              <a:t>LORD</a:t>
            </a:r>
            <a:r>
              <a:rPr lang="en-US" dirty="0">
                <a:solidFill>
                  <a:schemeClr val="tx1"/>
                </a:solidFill>
              </a:rPr>
              <a:t> came to me, saying, "Son of man, the house of Israel has become dross to Me; all of them are bronze and tin and iron and lead in the furnace; they are the dross of silver. </a:t>
            </a:r>
          </a:p>
          <a:p>
            <a:pPr>
              <a:lnSpc>
                <a:spcPct val="95000"/>
              </a:lnSpc>
              <a:spcBef>
                <a:spcPts val="200"/>
              </a:spcBef>
            </a:pPr>
            <a:r>
              <a:rPr lang="en-US" b="1" dirty="0">
                <a:solidFill>
                  <a:schemeClr val="tx1"/>
                </a:solidFill>
              </a:rPr>
              <a:t>Proverbs 25:4 </a:t>
            </a:r>
            <a:r>
              <a:rPr lang="en-US" dirty="0">
                <a:solidFill>
                  <a:schemeClr val="tx1"/>
                </a:solidFill>
              </a:rPr>
              <a:t> Take away the dross from the silver, and there comes out a vessel for the smith; </a:t>
            </a:r>
            <a:br>
              <a:rPr lang="en-US" dirty="0">
                <a:solidFill>
                  <a:schemeClr val="tx1"/>
                </a:solidFill>
              </a:rPr>
            </a:br>
            <a:endParaRPr lang="en-US" dirty="0">
              <a:solidFill>
                <a:schemeClr val="tx1"/>
              </a:solidFill>
            </a:endParaRPr>
          </a:p>
          <a:p>
            <a:pPr>
              <a:lnSpc>
                <a:spcPct val="95000"/>
              </a:lnSpc>
              <a:spcBef>
                <a:spcPts val="200"/>
              </a:spcBef>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746205"/>
          </a:xfrm>
        </p:spPr>
        <p:txBody>
          <a:bodyPr/>
          <a:lstStyle/>
          <a:p>
            <a:r>
              <a:rPr lang="en-US" dirty="0"/>
              <a:t>LEARNING MEEKNESS</a:t>
            </a:r>
          </a:p>
        </p:txBody>
      </p:sp>
      <p:sp>
        <p:nvSpPr>
          <p:cNvPr id="3" name="Content Placeholder 2"/>
          <p:cNvSpPr>
            <a:spLocks noGrp="1"/>
          </p:cNvSpPr>
          <p:nvPr>
            <p:ph idx="1"/>
          </p:nvPr>
        </p:nvSpPr>
        <p:spPr>
          <a:xfrm>
            <a:off x="0" y="862149"/>
            <a:ext cx="9143999" cy="5995851"/>
          </a:xfrm>
        </p:spPr>
        <p:txBody>
          <a:bodyPr>
            <a:noAutofit/>
          </a:bodyPr>
          <a:lstStyle/>
          <a:p>
            <a:pPr>
              <a:lnSpc>
                <a:spcPct val="90000"/>
              </a:lnSpc>
              <a:spcBef>
                <a:spcPts val="0"/>
              </a:spcBef>
              <a:spcAft>
                <a:spcPts val="300"/>
              </a:spcAft>
            </a:pPr>
            <a:r>
              <a:rPr lang="en-US" b="1" dirty="0">
                <a:solidFill>
                  <a:schemeClr val="tx1"/>
                </a:solidFill>
              </a:rPr>
              <a:t>Matthew 11:28-30 </a:t>
            </a:r>
            <a:r>
              <a:rPr lang="en-US" dirty="0">
                <a:solidFill>
                  <a:schemeClr val="tx1"/>
                </a:solidFill>
              </a:rPr>
              <a:t> "Come to Me, all who are weary and heavy-laden, and I will give you rest. Take My yoke upon you and learn from Me, for I am gentle and humble in heart, and </a:t>
            </a:r>
            <a:r>
              <a:rPr lang="en-US" cap="small" dirty="0">
                <a:solidFill>
                  <a:schemeClr val="tx1"/>
                </a:solidFill>
              </a:rPr>
              <a:t>YOU WILL FIND REST FOR YOUR SOULS</a:t>
            </a:r>
            <a:r>
              <a:rPr lang="en-US" dirty="0">
                <a:solidFill>
                  <a:schemeClr val="tx1"/>
                </a:solidFill>
              </a:rPr>
              <a:t>. For My yoke is easy and My burden is light." </a:t>
            </a:r>
          </a:p>
          <a:p>
            <a:pPr>
              <a:lnSpc>
                <a:spcPct val="90000"/>
              </a:lnSpc>
              <a:spcBef>
                <a:spcPts val="0"/>
              </a:spcBef>
              <a:spcAft>
                <a:spcPts val="300"/>
              </a:spcAft>
            </a:pPr>
            <a:r>
              <a:rPr lang="en-US" dirty="0">
                <a:solidFill>
                  <a:schemeClr val="tx1"/>
                </a:solidFill>
              </a:rPr>
              <a:t>Gentle: </a:t>
            </a:r>
            <a:r>
              <a:rPr lang="en-US" i="1" dirty="0" err="1">
                <a:solidFill>
                  <a:schemeClr val="tx1"/>
                </a:solidFill>
              </a:rPr>
              <a:t>praus</a:t>
            </a:r>
            <a:r>
              <a:rPr lang="en-US" i="1" dirty="0">
                <a:solidFill>
                  <a:schemeClr val="tx1"/>
                </a:solidFill>
              </a:rPr>
              <a:t>: </a:t>
            </a:r>
            <a:r>
              <a:rPr lang="en-US" dirty="0">
                <a:solidFill>
                  <a:schemeClr val="tx1"/>
                </a:solidFill>
              </a:rPr>
              <a:t>meek; strength under control</a:t>
            </a:r>
          </a:p>
          <a:p>
            <a:pPr>
              <a:lnSpc>
                <a:spcPct val="90000"/>
              </a:lnSpc>
              <a:spcBef>
                <a:spcPts val="0"/>
              </a:spcBef>
              <a:spcAft>
                <a:spcPts val="300"/>
              </a:spcAft>
            </a:pPr>
            <a:r>
              <a:rPr lang="en-US" dirty="0">
                <a:solidFill>
                  <a:schemeClr val="tx1"/>
                </a:solidFill>
              </a:rPr>
              <a:t>To be gentle or meek doesn’t mean that you are a doormat or a wimp</a:t>
            </a:r>
          </a:p>
          <a:p>
            <a:pPr>
              <a:lnSpc>
                <a:spcPct val="90000"/>
              </a:lnSpc>
              <a:spcBef>
                <a:spcPts val="0"/>
              </a:spcBef>
              <a:spcAft>
                <a:spcPts val="300"/>
              </a:spcAft>
            </a:pPr>
            <a:r>
              <a:rPr lang="en-US" dirty="0">
                <a:solidFill>
                  <a:schemeClr val="tx1"/>
                </a:solidFill>
              </a:rPr>
              <a:t>Jesus called out those who were wrong</a:t>
            </a:r>
          </a:p>
          <a:p>
            <a:pPr>
              <a:lnSpc>
                <a:spcPct val="90000"/>
              </a:lnSpc>
              <a:spcBef>
                <a:spcPts val="0"/>
              </a:spcBef>
              <a:spcAft>
                <a:spcPts val="300"/>
              </a:spcAft>
            </a:pPr>
            <a:r>
              <a:rPr lang="en-US" b="1" dirty="0">
                <a:solidFill>
                  <a:schemeClr val="tx1"/>
                </a:solidFill>
              </a:rPr>
              <a:t>Matthew 23:27 </a:t>
            </a:r>
            <a:r>
              <a:rPr lang="en-US" dirty="0">
                <a:solidFill>
                  <a:schemeClr val="tx1"/>
                </a:solidFill>
              </a:rPr>
              <a:t> "Woe to you, scribes and Pharisees, hypocrites! For you are like whitewashed tombs which on the outside appear beautiful, but inside they are full of dead men's bones and all uncleanness. </a:t>
            </a:r>
            <a:br>
              <a:rPr lang="en-US" dirty="0">
                <a:solidFill>
                  <a:schemeClr val="tx1"/>
                </a:solidFill>
              </a:rPr>
            </a:br>
            <a:r>
              <a:rPr lang="en-US" b="1" dirty="0">
                <a:solidFill>
                  <a:schemeClr val="tx1"/>
                </a:solidFill>
              </a:rPr>
              <a:t>Galatians 5:22-23 </a:t>
            </a:r>
            <a:r>
              <a:rPr lang="en-US" dirty="0">
                <a:solidFill>
                  <a:schemeClr val="tx1"/>
                </a:solidFill>
              </a:rPr>
              <a:t> But the fruit of the Spirit is love, joy, peace, patience, kindness, goodness, faithfulness, </a:t>
            </a:r>
            <a:br>
              <a:rPr lang="en-US" dirty="0">
                <a:solidFill>
                  <a:schemeClr val="tx1"/>
                </a:solidFill>
              </a:rPr>
            </a:br>
            <a:r>
              <a:rPr lang="en-US" dirty="0">
                <a:solidFill>
                  <a:schemeClr val="tx1"/>
                </a:solidFill>
              </a:rPr>
              <a:t>gentleness, self-control; against such things there is no law. </a:t>
            </a:r>
          </a:p>
          <a:p>
            <a:pPr>
              <a:lnSpc>
                <a:spcPct val="90000"/>
              </a:lnSpc>
              <a:spcBef>
                <a:spcPts val="0"/>
              </a:spcBef>
              <a:spcAft>
                <a:spcPts val="300"/>
              </a:spcAft>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0"/>
            <a:ext cx="8706118" cy="968991"/>
          </a:xfrm>
        </p:spPr>
        <p:txBody>
          <a:bodyPr>
            <a:normAutofit/>
          </a:bodyPr>
          <a:lstStyle/>
          <a:p>
            <a:r>
              <a:rPr lang="en-US" sz="4800" dirty="0"/>
              <a:t>LEARNING OBEDIENCE</a:t>
            </a:r>
          </a:p>
        </p:txBody>
      </p:sp>
      <p:sp>
        <p:nvSpPr>
          <p:cNvPr id="3" name="Content Placeholder 2"/>
          <p:cNvSpPr>
            <a:spLocks noGrp="1"/>
          </p:cNvSpPr>
          <p:nvPr>
            <p:ph idx="1"/>
          </p:nvPr>
        </p:nvSpPr>
        <p:spPr>
          <a:xfrm>
            <a:off x="0" y="927463"/>
            <a:ext cx="9143999" cy="5930538"/>
          </a:xfrm>
        </p:spPr>
        <p:txBody>
          <a:bodyPr>
            <a:noAutofit/>
          </a:bodyPr>
          <a:lstStyle/>
          <a:p>
            <a:pPr>
              <a:lnSpc>
                <a:spcPct val="90000"/>
              </a:lnSpc>
              <a:spcBef>
                <a:spcPts val="0"/>
              </a:spcBef>
              <a:spcAft>
                <a:spcPts val="600"/>
              </a:spcAft>
            </a:pPr>
            <a:r>
              <a:rPr lang="en-US" b="1" dirty="0">
                <a:solidFill>
                  <a:schemeClr val="tx1"/>
                </a:solidFill>
              </a:rPr>
              <a:t>Hebrews 5:7-8 </a:t>
            </a:r>
            <a:r>
              <a:rPr lang="en-US" dirty="0">
                <a:solidFill>
                  <a:schemeClr val="tx1"/>
                </a:solidFill>
              </a:rPr>
              <a:t> In the days of His flesh, He offered up both prayers and supplications with loud crying and tears to the One able to save Him from death, and He was heard because of His piety. Although He was a Son, He </a:t>
            </a:r>
            <a:r>
              <a:rPr lang="en-US" b="1" dirty="0">
                <a:solidFill>
                  <a:schemeClr val="tx1"/>
                </a:solidFill>
              </a:rPr>
              <a:t>learned obedience</a:t>
            </a:r>
            <a:r>
              <a:rPr lang="en-US" dirty="0">
                <a:solidFill>
                  <a:schemeClr val="tx1"/>
                </a:solidFill>
              </a:rPr>
              <a:t> from the things which He suffered. </a:t>
            </a:r>
          </a:p>
          <a:p>
            <a:pPr>
              <a:lnSpc>
                <a:spcPct val="90000"/>
              </a:lnSpc>
              <a:spcBef>
                <a:spcPts val="0"/>
              </a:spcBef>
              <a:spcAft>
                <a:spcPts val="600"/>
              </a:spcAft>
            </a:pPr>
            <a:r>
              <a:rPr lang="en-US" dirty="0">
                <a:solidFill>
                  <a:schemeClr val="tx1"/>
                </a:solidFill>
              </a:rPr>
              <a:t>Obedience: </a:t>
            </a:r>
            <a:r>
              <a:rPr lang="en-US" i="1" dirty="0">
                <a:solidFill>
                  <a:schemeClr val="tx1"/>
                </a:solidFill>
              </a:rPr>
              <a:t>ten </a:t>
            </a:r>
            <a:r>
              <a:rPr lang="en-US" i="1" dirty="0" err="1">
                <a:solidFill>
                  <a:schemeClr val="tx1"/>
                </a:solidFill>
              </a:rPr>
              <a:t>hupokoen</a:t>
            </a:r>
            <a:r>
              <a:rPr lang="en-US" i="1" dirty="0">
                <a:solidFill>
                  <a:schemeClr val="tx1"/>
                </a:solidFill>
              </a:rPr>
              <a:t>: </a:t>
            </a:r>
            <a:r>
              <a:rPr lang="en-US" dirty="0">
                <a:solidFill>
                  <a:schemeClr val="tx1"/>
                </a:solidFill>
              </a:rPr>
              <a:t>those things which are heard (and therefore processed and learned) under</a:t>
            </a:r>
          </a:p>
          <a:p>
            <a:pPr>
              <a:lnSpc>
                <a:spcPct val="90000"/>
              </a:lnSpc>
              <a:spcBef>
                <a:spcPts val="0"/>
              </a:spcBef>
              <a:spcAft>
                <a:spcPts val="600"/>
              </a:spcAft>
            </a:pPr>
            <a:r>
              <a:rPr lang="en-US" b="1" dirty="0">
                <a:solidFill>
                  <a:schemeClr val="tx1"/>
                </a:solidFill>
              </a:rPr>
              <a:t>Colossians 3:9-12 </a:t>
            </a:r>
            <a:r>
              <a:rPr lang="en-US" dirty="0">
                <a:solidFill>
                  <a:schemeClr val="tx1"/>
                </a:solidFill>
              </a:rPr>
              <a:t>Do not lie to one another, since you laid aside the old self with its </a:t>
            </a:r>
            <a:r>
              <a:rPr lang="en-US" i="1" dirty="0">
                <a:solidFill>
                  <a:schemeClr val="tx1"/>
                </a:solidFill>
              </a:rPr>
              <a:t>evil</a:t>
            </a:r>
            <a:r>
              <a:rPr lang="en-US" dirty="0">
                <a:solidFill>
                  <a:schemeClr val="tx1"/>
                </a:solidFill>
              </a:rPr>
              <a:t> practices, and have put on the new self who is being renewed to a true knowledge according to the image of the One who created him— </a:t>
            </a:r>
            <a:r>
              <a:rPr lang="en-US" i="1" dirty="0">
                <a:solidFill>
                  <a:schemeClr val="tx1"/>
                </a:solidFill>
              </a:rPr>
              <a:t>a renewal</a:t>
            </a:r>
            <a:r>
              <a:rPr lang="en-US" dirty="0">
                <a:solidFill>
                  <a:schemeClr val="tx1"/>
                </a:solidFill>
              </a:rPr>
              <a:t> in which there is no </a:t>
            </a:r>
            <a:r>
              <a:rPr lang="en-US" i="1" dirty="0">
                <a:solidFill>
                  <a:schemeClr val="tx1"/>
                </a:solidFill>
              </a:rPr>
              <a:t>distinction between</a:t>
            </a:r>
            <a:r>
              <a:rPr lang="en-US" dirty="0">
                <a:solidFill>
                  <a:schemeClr val="tx1"/>
                </a:solidFill>
              </a:rPr>
              <a:t> Greek and Jew, circumcised and uncircumcised, barbarian, Scythian, slave and freema</a:t>
            </a:r>
            <a:r>
              <a:rPr lang="en-US" spc="-150" dirty="0">
                <a:solidFill>
                  <a:schemeClr val="tx1"/>
                </a:solidFill>
              </a:rPr>
              <a:t>n, but </a:t>
            </a:r>
            <a:r>
              <a:rPr lang="en-US" dirty="0">
                <a:solidFill>
                  <a:schemeClr val="tx1"/>
                </a:solidFill>
              </a:rPr>
              <a:t>Christ is all</a:t>
            </a:r>
            <a:r>
              <a:rPr lang="en-US" spc="-150" dirty="0">
                <a:solidFill>
                  <a:schemeClr val="tx1"/>
                </a:solidFill>
              </a:rPr>
              <a:t>, and </a:t>
            </a:r>
            <a:r>
              <a:rPr lang="en-US" dirty="0">
                <a:solidFill>
                  <a:schemeClr val="tx1"/>
                </a:solidFill>
              </a:rPr>
              <a:t>in all</a:t>
            </a:r>
            <a:r>
              <a:rPr lang="en-US" spc="-150" dirty="0">
                <a:solidFill>
                  <a:schemeClr val="tx1"/>
                </a:solidFill>
              </a:rPr>
              <a:t>. So, as those who    </a:t>
            </a:r>
            <a:r>
              <a:rPr lang="en-US" dirty="0">
                <a:solidFill>
                  <a:schemeClr val="tx1"/>
                </a:solidFill>
              </a:rPr>
              <a:t>have been chosen of God, holy and beloved, put on a heart of compassion, kindness, </a:t>
            </a:r>
            <a:r>
              <a:rPr lang="en-US" u="sng" dirty="0">
                <a:solidFill>
                  <a:schemeClr val="tx1"/>
                </a:solidFill>
              </a:rPr>
              <a:t>humility, gentleness </a:t>
            </a:r>
            <a:r>
              <a:rPr lang="en-US" dirty="0">
                <a:solidFill>
                  <a:schemeClr val="tx1"/>
                </a:solidFill>
              </a:rPr>
              <a:t>and patience; </a:t>
            </a:r>
          </a:p>
          <a:p>
            <a:pPr>
              <a:lnSpc>
                <a:spcPct val="90000"/>
              </a:lnSpc>
              <a:spcBef>
                <a:spcPts val="0"/>
              </a:spcBef>
              <a:spcAft>
                <a:spcPts val="600"/>
              </a:spcAft>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746790"/>
          </a:xfrm>
        </p:spPr>
        <p:txBody>
          <a:bodyPr>
            <a:normAutofit/>
          </a:bodyPr>
          <a:lstStyle/>
          <a:p>
            <a:r>
              <a:rPr lang="en-US" sz="4400" dirty="0"/>
              <a:t>MORE ON THE MIND</a:t>
            </a:r>
          </a:p>
        </p:txBody>
      </p:sp>
      <p:sp>
        <p:nvSpPr>
          <p:cNvPr id="3" name="Content Placeholder 2"/>
          <p:cNvSpPr>
            <a:spLocks noGrp="1"/>
          </p:cNvSpPr>
          <p:nvPr>
            <p:ph idx="1"/>
          </p:nvPr>
        </p:nvSpPr>
        <p:spPr>
          <a:xfrm>
            <a:off x="0" y="1018904"/>
            <a:ext cx="9143999" cy="5839096"/>
          </a:xfrm>
        </p:spPr>
        <p:txBody>
          <a:bodyPr>
            <a:normAutofit/>
          </a:bodyPr>
          <a:lstStyle/>
          <a:p>
            <a:pPr>
              <a:lnSpc>
                <a:spcPct val="95000"/>
              </a:lnSpc>
              <a:spcBef>
                <a:spcPts val="0"/>
              </a:spcBef>
              <a:spcAft>
                <a:spcPts val="400"/>
              </a:spcAft>
            </a:pPr>
            <a:r>
              <a:rPr lang="en-US" dirty="0">
                <a:solidFill>
                  <a:schemeClr val="tx1"/>
                </a:solidFill>
              </a:rPr>
              <a:t>Humility:  </a:t>
            </a:r>
            <a:r>
              <a:rPr lang="en-US" i="1" dirty="0" err="1">
                <a:solidFill>
                  <a:schemeClr val="tx1"/>
                </a:solidFill>
              </a:rPr>
              <a:t>tapeinophrosune</a:t>
            </a:r>
            <a:r>
              <a:rPr lang="en-US" i="1" dirty="0">
                <a:solidFill>
                  <a:schemeClr val="tx1"/>
                </a:solidFill>
              </a:rPr>
              <a:t>:</a:t>
            </a:r>
            <a:r>
              <a:rPr lang="en-US" dirty="0">
                <a:solidFill>
                  <a:schemeClr val="tx1"/>
                </a:solidFill>
              </a:rPr>
              <a:t>  </a:t>
            </a:r>
            <a:r>
              <a:rPr lang="en-US" i="1" dirty="0" err="1">
                <a:solidFill>
                  <a:schemeClr val="tx1"/>
                </a:solidFill>
              </a:rPr>
              <a:t>tapeinos</a:t>
            </a:r>
            <a:r>
              <a:rPr lang="en-US" i="1" dirty="0">
                <a:solidFill>
                  <a:schemeClr val="tx1"/>
                </a:solidFill>
              </a:rPr>
              <a:t>: </a:t>
            </a:r>
            <a:r>
              <a:rPr lang="en-US" dirty="0">
                <a:solidFill>
                  <a:schemeClr val="tx1"/>
                </a:solidFill>
              </a:rPr>
              <a:t>humble, meek;</a:t>
            </a:r>
          </a:p>
          <a:p>
            <a:pPr>
              <a:lnSpc>
                <a:spcPct val="95000"/>
              </a:lnSpc>
              <a:spcBef>
                <a:spcPts val="0"/>
              </a:spcBef>
              <a:spcAft>
                <a:spcPts val="400"/>
              </a:spcAft>
              <a:buNone/>
            </a:pPr>
            <a:r>
              <a:rPr lang="en-US" dirty="0">
                <a:solidFill>
                  <a:schemeClr val="tx1"/>
                </a:solidFill>
              </a:rPr>
              <a:t>       </a:t>
            </a:r>
            <a:r>
              <a:rPr lang="en-US" i="1" dirty="0" err="1">
                <a:solidFill>
                  <a:schemeClr val="tx1"/>
                </a:solidFill>
              </a:rPr>
              <a:t>phren</a:t>
            </a:r>
            <a:r>
              <a:rPr lang="en-US" i="1" dirty="0">
                <a:solidFill>
                  <a:schemeClr val="tx1"/>
                </a:solidFill>
              </a:rPr>
              <a:t>: </a:t>
            </a:r>
            <a:r>
              <a:rPr lang="en-US" dirty="0">
                <a:solidFill>
                  <a:schemeClr val="tx1"/>
                </a:solidFill>
              </a:rPr>
              <a:t>dealing with the mind and thoughts</a:t>
            </a:r>
          </a:p>
          <a:p>
            <a:pPr>
              <a:lnSpc>
                <a:spcPct val="95000"/>
              </a:lnSpc>
              <a:spcBef>
                <a:spcPts val="0"/>
              </a:spcBef>
              <a:spcAft>
                <a:spcPts val="400"/>
              </a:spcAft>
            </a:pPr>
            <a:r>
              <a:rPr lang="en-US" b="1" dirty="0">
                <a:solidFill>
                  <a:schemeClr val="tx1"/>
                </a:solidFill>
              </a:rPr>
              <a:t>Psalm 50:10-11 </a:t>
            </a:r>
            <a:r>
              <a:rPr lang="en-US" dirty="0">
                <a:solidFill>
                  <a:schemeClr val="tx1"/>
                </a:solidFill>
              </a:rPr>
              <a:t> “For every beast of the forest is Mine, the cattle on a thousand hills. I know every bird of the mountains, and everything that moves in the field is Mine.” </a:t>
            </a:r>
          </a:p>
          <a:p>
            <a:pPr>
              <a:lnSpc>
                <a:spcPct val="95000"/>
              </a:lnSpc>
              <a:spcBef>
                <a:spcPts val="0"/>
              </a:spcBef>
              <a:spcAft>
                <a:spcPts val="400"/>
              </a:spcAft>
            </a:pPr>
            <a:r>
              <a:rPr lang="en-US" b="1" dirty="0">
                <a:solidFill>
                  <a:schemeClr val="tx1"/>
                </a:solidFill>
              </a:rPr>
              <a:t>1 Timothy 6:6 </a:t>
            </a:r>
            <a:r>
              <a:rPr lang="en-US" dirty="0">
                <a:solidFill>
                  <a:schemeClr val="tx1"/>
                </a:solidFill>
              </a:rPr>
              <a:t> But godliness </a:t>
            </a:r>
            <a:r>
              <a:rPr lang="en-US" i="1" dirty="0">
                <a:solidFill>
                  <a:schemeClr val="tx1"/>
                </a:solidFill>
              </a:rPr>
              <a:t>actually</a:t>
            </a:r>
            <a:r>
              <a:rPr lang="en-US" dirty="0">
                <a:solidFill>
                  <a:schemeClr val="tx1"/>
                </a:solidFill>
              </a:rPr>
              <a:t> is a means of great gain when accompanied by contentment. </a:t>
            </a:r>
          </a:p>
          <a:p>
            <a:pPr>
              <a:lnSpc>
                <a:spcPct val="95000"/>
              </a:lnSpc>
              <a:spcBef>
                <a:spcPts val="0"/>
              </a:spcBef>
            </a:pPr>
            <a:r>
              <a:rPr lang="en-US" dirty="0">
                <a:solidFill>
                  <a:schemeClr val="tx1"/>
                </a:solidFill>
              </a:rPr>
              <a:t>Contentment: </a:t>
            </a:r>
            <a:r>
              <a:rPr lang="en-US" i="1" dirty="0" err="1">
                <a:solidFill>
                  <a:schemeClr val="tx1"/>
                </a:solidFill>
              </a:rPr>
              <a:t>autarkeia</a:t>
            </a:r>
            <a:r>
              <a:rPr lang="en-US" i="1" dirty="0">
                <a:solidFill>
                  <a:schemeClr val="tx1"/>
                </a:solidFill>
              </a:rPr>
              <a:t>: </a:t>
            </a:r>
            <a:r>
              <a:rPr lang="en-US" dirty="0">
                <a:solidFill>
                  <a:schemeClr val="tx1"/>
                </a:solidFill>
              </a:rPr>
              <a:t>self-satisfaction; self-sufficiency;</a:t>
            </a:r>
          </a:p>
          <a:p>
            <a:pPr>
              <a:lnSpc>
                <a:spcPct val="95000"/>
              </a:lnSpc>
              <a:spcBef>
                <a:spcPts val="0"/>
              </a:spcBef>
              <a:buNone/>
            </a:pPr>
            <a:r>
              <a:rPr lang="en-US" dirty="0">
                <a:solidFill>
                  <a:schemeClr val="tx1"/>
                </a:solidFill>
              </a:rPr>
              <a:t>      being at peace within yourself </a:t>
            </a:r>
          </a:p>
          <a:p>
            <a:pPr>
              <a:lnSpc>
                <a:spcPct val="95000"/>
              </a:lnSpc>
              <a:spcBef>
                <a:spcPts val="0"/>
              </a:spcBef>
            </a:pPr>
            <a:r>
              <a:rPr lang="en-US" b="1" dirty="0">
                <a:solidFill>
                  <a:schemeClr val="tx1"/>
                </a:solidFill>
              </a:rPr>
              <a:t>1 Timothy 6:7-8 </a:t>
            </a:r>
            <a:r>
              <a:rPr lang="en-US" dirty="0">
                <a:solidFill>
                  <a:schemeClr val="tx1"/>
                </a:solidFill>
              </a:rPr>
              <a:t> For we have brought nothing into the world, so we cannot take anything out of it either. If we have food and covering, with these we shall be content.</a:t>
            </a:r>
          </a:p>
          <a:p>
            <a:pPr>
              <a:lnSpc>
                <a:spcPct val="95000"/>
              </a:lnSpc>
              <a:spcBef>
                <a:spcPts val="0"/>
              </a:spcBef>
            </a:pPr>
            <a:r>
              <a:rPr lang="en-US" dirty="0">
                <a:solidFill>
                  <a:schemeClr val="tx1"/>
                </a:solidFill>
              </a:rPr>
              <a:t>Content: </a:t>
            </a:r>
            <a:r>
              <a:rPr lang="en-US" i="1" dirty="0" err="1">
                <a:solidFill>
                  <a:schemeClr val="tx1"/>
                </a:solidFill>
              </a:rPr>
              <a:t>arkeo</a:t>
            </a:r>
            <a:r>
              <a:rPr lang="en-US" i="1" dirty="0">
                <a:solidFill>
                  <a:schemeClr val="tx1"/>
                </a:solidFill>
              </a:rPr>
              <a:t>: </a:t>
            </a:r>
            <a:r>
              <a:rPr lang="en-US" dirty="0">
                <a:solidFill>
                  <a:schemeClr val="tx1"/>
                </a:solidFill>
              </a:rPr>
              <a:t>recognition of sufficiency </a:t>
            </a:r>
          </a:p>
          <a:p>
            <a:pPr>
              <a:lnSpc>
                <a:spcPct val="95000"/>
              </a:lnSpc>
              <a:spcBef>
                <a:spcPts val="0"/>
              </a:spcBef>
              <a:buNone/>
            </a:pPr>
            <a:r>
              <a:rPr lang="en-US" dirty="0">
                <a:solidFill>
                  <a:schemeClr val="tx1"/>
                </a:solidFill>
              </a:rPr>
              <a:t>                  HEARSE PULLING A UHAUL?</a:t>
            </a:r>
          </a:p>
          <a:p>
            <a:pPr>
              <a:lnSpc>
                <a:spcPct val="95000"/>
              </a:lnSpc>
              <a:spcBef>
                <a:spcPts val="0"/>
              </a:spcBef>
              <a:spcAft>
                <a:spcPts val="400"/>
              </a:spcAft>
            </a:pPr>
            <a:endParaRPr lang="en-US" dirty="0">
              <a:solidFill>
                <a:schemeClr val="tx1"/>
              </a:solidFill>
            </a:endParaRPr>
          </a:p>
          <a:p>
            <a:pPr>
              <a:lnSpc>
                <a:spcPct val="95000"/>
              </a:lnSpc>
              <a:spcBef>
                <a:spcPts val="600"/>
              </a:spcBef>
              <a:spcAft>
                <a:spcPts val="400"/>
              </a:spcAft>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54547"/>
            <a:ext cx="8706118" cy="964569"/>
          </a:xfrm>
        </p:spPr>
        <p:txBody>
          <a:bodyPr/>
          <a:lstStyle/>
          <a:p>
            <a:r>
              <a:rPr lang="en-US" dirty="0"/>
              <a:t>ABOUT MONEY</a:t>
            </a:r>
          </a:p>
        </p:txBody>
      </p:sp>
      <p:sp>
        <p:nvSpPr>
          <p:cNvPr id="3" name="Content Placeholder 2"/>
          <p:cNvSpPr>
            <a:spLocks noGrp="1"/>
          </p:cNvSpPr>
          <p:nvPr>
            <p:ph idx="1"/>
          </p:nvPr>
        </p:nvSpPr>
        <p:spPr>
          <a:xfrm>
            <a:off x="0" y="1018903"/>
            <a:ext cx="9143999" cy="5839097"/>
          </a:xfrm>
        </p:spPr>
        <p:txBody>
          <a:bodyPr>
            <a:noAutofit/>
          </a:bodyPr>
          <a:lstStyle/>
          <a:p>
            <a:pPr>
              <a:lnSpc>
                <a:spcPct val="90000"/>
              </a:lnSpc>
              <a:spcBef>
                <a:spcPts val="400"/>
              </a:spcBef>
            </a:pPr>
            <a:r>
              <a:rPr lang="en-US" b="1" dirty="0">
                <a:solidFill>
                  <a:schemeClr val="tx1"/>
                </a:solidFill>
              </a:rPr>
              <a:t>1 Timothy 6:9-11 </a:t>
            </a:r>
            <a:r>
              <a:rPr lang="en-US" dirty="0">
                <a:solidFill>
                  <a:schemeClr val="tx1"/>
                </a:solidFill>
              </a:rPr>
              <a:t> But those who want to get rich fall into temptation and a snare and many foolish and harmful desires which plunge men into ruin and destruction. For the </a:t>
            </a:r>
            <a:r>
              <a:rPr lang="en-US" u="sng" dirty="0">
                <a:solidFill>
                  <a:schemeClr val="tx1"/>
                </a:solidFill>
              </a:rPr>
              <a:t>love of money </a:t>
            </a:r>
            <a:r>
              <a:rPr lang="en-US" dirty="0">
                <a:solidFill>
                  <a:schemeClr val="tx1"/>
                </a:solidFill>
              </a:rPr>
              <a:t>is a root of all sorts of evil, and some by longing for it have wandered away from the faith and pierced themselves with many </a:t>
            </a:r>
            <a:r>
              <a:rPr lang="en-US" dirty="0" err="1">
                <a:solidFill>
                  <a:schemeClr val="tx1"/>
                </a:solidFill>
              </a:rPr>
              <a:t>griefs</a:t>
            </a:r>
            <a:r>
              <a:rPr lang="en-US" dirty="0">
                <a:solidFill>
                  <a:schemeClr val="tx1"/>
                </a:solidFill>
              </a:rPr>
              <a:t>.  But flee from these things, you man of God, and pursue righteousness, godliness, faith, love, perseverance </a:t>
            </a:r>
            <a:r>
              <a:rPr lang="en-US" i="1" dirty="0">
                <a:solidFill>
                  <a:schemeClr val="tx1"/>
                </a:solidFill>
              </a:rPr>
              <a:t>and</a:t>
            </a:r>
            <a:r>
              <a:rPr lang="en-US" dirty="0">
                <a:solidFill>
                  <a:schemeClr val="tx1"/>
                </a:solidFill>
              </a:rPr>
              <a:t> gentleness. </a:t>
            </a:r>
          </a:p>
          <a:p>
            <a:pPr>
              <a:lnSpc>
                <a:spcPct val="90000"/>
              </a:lnSpc>
              <a:spcBef>
                <a:spcPts val="400"/>
              </a:spcBef>
            </a:pPr>
            <a:r>
              <a:rPr lang="en-US" dirty="0">
                <a:solidFill>
                  <a:schemeClr val="tx1"/>
                </a:solidFill>
              </a:rPr>
              <a:t>Love of money: </a:t>
            </a:r>
            <a:r>
              <a:rPr lang="en-US" i="1" dirty="0" err="1">
                <a:solidFill>
                  <a:schemeClr val="tx1"/>
                </a:solidFill>
              </a:rPr>
              <a:t>philargurea</a:t>
            </a:r>
            <a:r>
              <a:rPr lang="en-US" i="1" dirty="0">
                <a:solidFill>
                  <a:schemeClr val="tx1"/>
                </a:solidFill>
              </a:rPr>
              <a:t>: </a:t>
            </a:r>
            <a:r>
              <a:rPr lang="en-US" dirty="0">
                <a:solidFill>
                  <a:schemeClr val="tx1"/>
                </a:solidFill>
              </a:rPr>
              <a:t>avarice</a:t>
            </a:r>
          </a:p>
          <a:p>
            <a:pPr>
              <a:lnSpc>
                <a:spcPct val="90000"/>
              </a:lnSpc>
              <a:spcBef>
                <a:spcPts val="400"/>
              </a:spcBef>
            </a:pPr>
            <a:r>
              <a:rPr lang="en-US" b="1" dirty="0">
                <a:solidFill>
                  <a:schemeClr val="tx1"/>
                </a:solidFill>
              </a:rPr>
              <a:t>Matthew 6:24  </a:t>
            </a:r>
            <a:r>
              <a:rPr lang="en-US" dirty="0">
                <a:solidFill>
                  <a:schemeClr val="tx1"/>
                </a:solidFill>
              </a:rPr>
              <a:t>“No one can serve two masters; for either he will hate the one and love the other, or he will be devoted to one and despise the other. You cannot serve God and wealth.”</a:t>
            </a:r>
          </a:p>
          <a:p>
            <a:pPr>
              <a:lnSpc>
                <a:spcPct val="90000"/>
              </a:lnSpc>
              <a:spcBef>
                <a:spcPts val="400"/>
              </a:spcBef>
            </a:pPr>
            <a:r>
              <a:rPr lang="en-US" dirty="0">
                <a:solidFill>
                  <a:schemeClr val="tx1"/>
                </a:solidFill>
              </a:rPr>
              <a:t>Wealth: </a:t>
            </a:r>
            <a:r>
              <a:rPr lang="en-US" i="1" dirty="0" err="1">
                <a:solidFill>
                  <a:schemeClr val="tx1"/>
                </a:solidFill>
              </a:rPr>
              <a:t>mamonas</a:t>
            </a:r>
            <a:r>
              <a:rPr lang="en-US" dirty="0">
                <a:solidFill>
                  <a:schemeClr val="tx1"/>
                </a:solidFill>
              </a:rPr>
              <a:t> (mammon): wealth personified; avarice deified </a:t>
            </a:r>
            <a:br>
              <a:rPr lang="en-US" dirty="0">
                <a:solidFill>
                  <a:schemeClr val="tx1"/>
                </a:solidFill>
              </a:rPr>
            </a:br>
            <a:endParaRPr lang="en-US" dirty="0">
              <a:solidFill>
                <a:schemeClr val="tx1"/>
              </a:solidFill>
            </a:endParaRPr>
          </a:p>
          <a:p>
            <a:pPr>
              <a:lnSpc>
                <a:spcPct val="90000"/>
              </a:lnSpc>
              <a:spcBef>
                <a:spcPts val="0"/>
              </a:spcBef>
            </a:pPr>
            <a:endParaRPr lang="en-US" dirty="0">
              <a:solidFill>
                <a:schemeClr val="tx1"/>
              </a:solidFill>
            </a:endParaRPr>
          </a:p>
          <a:p>
            <a:pPr>
              <a:lnSpc>
                <a:spcPct val="90000"/>
              </a:lnSpc>
              <a:spcBef>
                <a:spcPts val="0"/>
              </a:spcBef>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6937</TotalTime>
  <Words>1761</Words>
  <Application>Microsoft Office PowerPoint</Application>
  <PresentationFormat>Letter Paper (8.5x11 in)</PresentationFormat>
  <Paragraphs>76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Tahoma</vt:lpstr>
      <vt:lpstr>Tempus Sans ITC</vt:lpstr>
      <vt:lpstr>Tw Cen MT</vt:lpstr>
      <vt:lpstr>Circuit</vt:lpstr>
      <vt:lpstr>A question of character Lesson 3</vt:lpstr>
      <vt:lpstr> WORD FOR THE JOURNEY</vt:lpstr>
      <vt:lpstr>Proving the will of god</vt:lpstr>
      <vt:lpstr>PowerPoint Presentation</vt:lpstr>
      <vt:lpstr>THE VALUE OF TRIALS</vt:lpstr>
      <vt:lpstr>LEARNING MEEKNESS</vt:lpstr>
      <vt:lpstr>LEARNING OBEDIENCE</vt:lpstr>
      <vt:lpstr>MORE ON THE MIND</vt:lpstr>
      <vt:lpstr>ABOUT MONEY</vt:lpstr>
      <vt:lpstr>Acting, not reacting</vt:lpstr>
      <vt:lpstr>Who I am—HOW I ACT</vt:lpstr>
      <vt:lpstr>GETTING IT RIGHT</vt:lpstr>
      <vt:lpstr>HE MUST INCREASE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Gower</cp:lastModifiedBy>
  <cp:revision>34</cp:revision>
  <cp:lastPrinted>2021-01-26T21:21:43Z</cp:lastPrinted>
  <dcterms:created xsi:type="dcterms:W3CDTF">2016-12-20T15:22:00Z</dcterms:created>
  <dcterms:modified xsi:type="dcterms:W3CDTF">2021-01-27T14:14:33Z</dcterms:modified>
</cp:coreProperties>
</file>