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handoutMasterIdLst>
    <p:handoutMasterId r:id="rId14"/>
  </p:handoutMasterIdLst>
  <p:sldIdLst>
    <p:sldId id="256" r:id="rId2"/>
    <p:sldId id="260" r:id="rId3"/>
    <p:sldId id="261" r:id="rId4"/>
    <p:sldId id="262" r:id="rId5"/>
    <p:sldId id="271" r:id="rId6"/>
    <p:sldId id="263" r:id="rId7"/>
    <p:sldId id="264" r:id="rId8"/>
    <p:sldId id="265" r:id="rId9"/>
    <p:sldId id="272" r:id="rId10"/>
    <p:sldId id="268" r:id="rId11"/>
    <p:sldId id="266" r:id="rId12"/>
    <p:sldId id="273" r:id="rId13"/>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1051" y="6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16D81201-0A12-4068-8D9E-3DAE313D4218}" type="datetimeFigureOut">
              <a:rPr lang="en-US" smtClean="0"/>
              <a:pPr/>
              <a:t>1/20/2021</a:t>
            </a:fld>
            <a:endParaRPr lang="en-US" dirty="0"/>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C8D7BC5C-8615-4922-A495-1583658F99B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fld id="{48A87A34-81AB-432B-8DAE-1953F412C126}" type="datetimeFigureOut">
              <a:rPr lang="en-US" smtClean="0"/>
              <a:pPr/>
              <a:t>1/20/2021</a:t>
            </a:fld>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fld id="{48A87A34-81AB-432B-8DAE-1953F412C126}" type="datetimeFigureOut">
              <a:rPr lang="en-US" smtClean="0"/>
              <a:pPr/>
              <a:t>1/20/2021</a:t>
            </a:fld>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48A87A34-81AB-432B-8DAE-1953F412C126}" type="datetimeFigureOut">
              <a:rPr lang="en-US" smtClean="0"/>
              <a:pPr/>
              <a:t>1/20/2021</a:t>
            </a:fld>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 QUESTION</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OF 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2</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b="1"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1060104"/>
          </a:xfrm>
        </p:spPr>
        <p:txBody>
          <a:bodyPr>
            <a:normAutofit/>
          </a:bodyPr>
          <a:lstStyle/>
          <a:p>
            <a:r>
              <a:rPr lang="en-US" sz="4400" dirty="0"/>
              <a:t>KNOWING WHEN TO CHANGE</a:t>
            </a:r>
          </a:p>
        </p:txBody>
      </p:sp>
      <p:sp>
        <p:nvSpPr>
          <p:cNvPr id="3" name="Content Placeholder 2"/>
          <p:cNvSpPr>
            <a:spLocks noGrp="1"/>
          </p:cNvSpPr>
          <p:nvPr>
            <p:ph idx="1"/>
          </p:nvPr>
        </p:nvSpPr>
        <p:spPr>
          <a:xfrm>
            <a:off x="0" y="1173707"/>
            <a:ext cx="9143999" cy="5684293"/>
          </a:xfrm>
        </p:spPr>
        <p:txBody>
          <a:bodyPr>
            <a:normAutofit/>
          </a:bodyPr>
          <a:lstStyle/>
          <a:p>
            <a:pPr>
              <a:lnSpc>
                <a:spcPct val="95000"/>
              </a:lnSpc>
            </a:pPr>
            <a:r>
              <a:rPr lang="en-US" b="1" dirty="0"/>
              <a:t>Luke 22:31-32</a:t>
            </a:r>
            <a:r>
              <a:rPr lang="en-US" dirty="0"/>
              <a:t> "Simon, Simon, behold, Satan has demanded </a:t>
            </a:r>
            <a:r>
              <a:rPr lang="en-US" i="1" dirty="0"/>
              <a:t>permission</a:t>
            </a:r>
            <a:r>
              <a:rPr lang="en-US" dirty="0"/>
              <a:t> to sift you like wheat; but I have prayed for you, that your faith may not fail; and you, when once you have turned again, strengthen your brothers." </a:t>
            </a:r>
          </a:p>
          <a:p>
            <a:pPr>
              <a:lnSpc>
                <a:spcPct val="95000"/>
              </a:lnSpc>
            </a:pPr>
            <a:r>
              <a:rPr lang="en-US" dirty="0"/>
              <a:t>Demanded: </a:t>
            </a:r>
            <a:r>
              <a:rPr lang="en-US" i="1" dirty="0" err="1"/>
              <a:t>exaiteo</a:t>
            </a:r>
            <a:r>
              <a:rPr lang="en-US" i="1" dirty="0"/>
              <a:t>: </a:t>
            </a:r>
            <a:r>
              <a:rPr lang="en-US" dirty="0"/>
              <a:t>to ask for something for yourself</a:t>
            </a:r>
          </a:p>
          <a:p>
            <a:pPr>
              <a:lnSpc>
                <a:spcPct val="95000"/>
              </a:lnSpc>
            </a:pPr>
            <a:r>
              <a:rPr lang="en-US" b="1" dirty="0"/>
              <a:t>Luke 22:35-37 </a:t>
            </a:r>
            <a:r>
              <a:rPr lang="en-US" baseline="30000" dirty="0"/>
              <a:t> </a:t>
            </a:r>
            <a:r>
              <a:rPr lang="en-US" dirty="0"/>
              <a:t> And He said to them, "When I sent you out without money belt and bag and sandals, you did not lack anything, did you?" They said, "</a:t>
            </a:r>
            <a:r>
              <a:rPr lang="en-US" i="1" dirty="0"/>
              <a:t>No,</a:t>
            </a:r>
            <a:r>
              <a:rPr lang="en-US" dirty="0"/>
              <a:t> nothing.” And He said to them, "But now, whoever has a money belt is to take it along, likewise also a bag, and whoever has no sword is to sell his coat and buy one. "For I tell you that this which is written must be fulfilled in Me, '</a:t>
            </a:r>
            <a:r>
              <a:rPr lang="en-US" cap="small" dirty="0"/>
              <a:t>AND</a:t>
            </a:r>
            <a:r>
              <a:rPr lang="en-US" dirty="0"/>
              <a:t> </a:t>
            </a:r>
            <a:r>
              <a:rPr lang="en-US" cap="small" dirty="0"/>
              <a:t>HE WAS NUMBERED WITH TRANSGRESSORS</a:t>
            </a:r>
            <a:r>
              <a:rPr lang="en-US" dirty="0"/>
              <a:t>'; for that which refers to Me has </a:t>
            </a:r>
            <a:r>
              <a:rPr lang="en-US" i="1" dirty="0"/>
              <a:t>its</a:t>
            </a:r>
            <a:r>
              <a:rPr lang="en-US" dirty="0"/>
              <a:t> fulfillment."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896331"/>
          </a:xfrm>
        </p:spPr>
        <p:txBody>
          <a:bodyPr/>
          <a:lstStyle/>
          <a:p>
            <a:r>
              <a:rPr lang="en-US" dirty="0"/>
              <a:t>Opportunity to repent</a:t>
            </a:r>
          </a:p>
        </p:txBody>
      </p:sp>
      <p:sp>
        <p:nvSpPr>
          <p:cNvPr id="3" name="Content Placeholder 2"/>
          <p:cNvSpPr>
            <a:spLocks noGrp="1"/>
          </p:cNvSpPr>
          <p:nvPr>
            <p:ph idx="1"/>
          </p:nvPr>
        </p:nvSpPr>
        <p:spPr>
          <a:xfrm>
            <a:off x="0" y="1023582"/>
            <a:ext cx="9143999" cy="5834418"/>
          </a:xfrm>
        </p:spPr>
        <p:txBody>
          <a:bodyPr>
            <a:noAutofit/>
          </a:bodyPr>
          <a:lstStyle/>
          <a:p>
            <a:pPr>
              <a:lnSpc>
                <a:spcPct val="90000"/>
              </a:lnSpc>
              <a:spcBef>
                <a:spcPts val="200"/>
              </a:spcBef>
            </a:pPr>
            <a:r>
              <a:rPr lang="en-US" b="1" dirty="0"/>
              <a:t>Matthew 26:32  </a:t>
            </a:r>
            <a:r>
              <a:rPr lang="en-US" dirty="0"/>
              <a:t>"But after I have been raised, I will go ahead of you to Galilee." </a:t>
            </a:r>
            <a:br>
              <a:rPr lang="en-US" dirty="0"/>
            </a:br>
            <a:r>
              <a:rPr lang="en-US" b="1" dirty="0"/>
              <a:t>John 21:15-17 </a:t>
            </a:r>
            <a:r>
              <a:rPr lang="en-US" dirty="0"/>
              <a:t> So when they had finished breakfast, Jesus said to Simon Peter, "Simon, </a:t>
            </a:r>
            <a:r>
              <a:rPr lang="en-US" i="1" dirty="0"/>
              <a:t>son</a:t>
            </a:r>
            <a:r>
              <a:rPr lang="en-US" dirty="0"/>
              <a:t> of John, do you love Me more than these?" He said to Him, "Yes, Lord; You know that I love You." He said to him, "Tend My lambs." </a:t>
            </a:r>
            <a:br>
              <a:rPr lang="en-US" dirty="0"/>
            </a:br>
            <a:r>
              <a:rPr lang="en-US" dirty="0"/>
              <a:t>He said to him again a second time, "Simon, </a:t>
            </a:r>
            <a:r>
              <a:rPr lang="en-US" i="1" dirty="0"/>
              <a:t>son</a:t>
            </a:r>
            <a:r>
              <a:rPr lang="en-US" dirty="0"/>
              <a:t> of John, do you love Me?" He said to Him, "Yes, Lord; You know that I love You." He said to him, "Shepherd My sheep." </a:t>
            </a:r>
            <a:br>
              <a:rPr lang="en-US" dirty="0"/>
            </a:br>
            <a:r>
              <a:rPr lang="en-US" dirty="0"/>
              <a:t>He said to him the third time, "Simon, </a:t>
            </a:r>
            <a:r>
              <a:rPr lang="en-US" i="1" dirty="0"/>
              <a:t>son</a:t>
            </a:r>
            <a:r>
              <a:rPr lang="en-US" dirty="0"/>
              <a:t> of John, do you love Me?" Peter was </a:t>
            </a:r>
            <a:r>
              <a:rPr lang="en-US" u="sng" dirty="0"/>
              <a:t>grieved</a:t>
            </a:r>
            <a:r>
              <a:rPr lang="en-US" dirty="0"/>
              <a:t> because He said to him the third time, "Do you love Me?" And he said to Him, "Lord, You know all things; You know that I love You." Jesus said to him, "Tend My sheep.”</a:t>
            </a:r>
          </a:p>
          <a:p>
            <a:pPr>
              <a:lnSpc>
                <a:spcPct val="90000"/>
              </a:lnSpc>
              <a:spcBef>
                <a:spcPts val="200"/>
              </a:spcBef>
            </a:pPr>
            <a:r>
              <a:rPr lang="en-US" dirty="0"/>
              <a:t>Grieved: </a:t>
            </a:r>
            <a:r>
              <a:rPr lang="en-US" i="1" dirty="0" err="1"/>
              <a:t>lupeo</a:t>
            </a:r>
            <a:r>
              <a:rPr lang="en-US" i="1" dirty="0"/>
              <a:t>: </a:t>
            </a:r>
            <a:r>
              <a:rPr lang="en-US" dirty="0"/>
              <a:t>distressed, sorrowful </a:t>
            </a:r>
          </a:p>
          <a:p>
            <a:pPr>
              <a:lnSpc>
                <a:spcPct val="90000"/>
              </a:lnSpc>
              <a:spcBef>
                <a:spcPts val="200"/>
              </a:spcBef>
            </a:pPr>
            <a:r>
              <a:rPr lang="en-US" dirty="0"/>
              <a:t>Jesus: 2 x </a:t>
            </a:r>
            <a:r>
              <a:rPr lang="en-US" i="1" dirty="0"/>
              <a:t>agape</a:t>
            </a:r>
            <a:r>
              <a:rPr lang="en-US" dirty="0"/>
              <a:t>; last time </a:t>
            </a:r>
            <a:r>
              <a:rPr lang="en-US" i="1" dirty="0" err="1"/>
              <a:t>phileo</a:t>
            </a:r>
            <a:r>
              <a:rPr lang="en-US" i="1" dirty="0"/>
              <a:t>; </a:t>
            </a:r>
            <a:r>
              <a:rPr lang="en-US" dirty="0"/>
              <a:t>Peter used </a:t>
            </a:r>
            <a:r>
              <a:rPr lang="en-US" dirty="0" err="1"/>
              <a:t>phileo</a:t>
            </a:r>
            <a:r>
              <a:rPr lang="en-US" dirty="0"/>
              <a:t> 3x</a:t>
            </a:r>
            <a:endParaRPr lang="en-US" i="1" dirty="0"/>
          </a:p>
          <a:p>
            <a:pPr>
              <a:lnSpc>
                <a:spcPct val="95000"/>
              </a:lnSpc>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50922"/>
          </a:xfrm>
        </p:spPr>
        <p:txBody>
          <a:bodyPr>
            <a:normAutofit/>
          </a:bodyPr>
          <a:lstStyle/>
          <a:p>
            <a:r>
              <a:rPr lang="en-US" sz="4400" dirty="0"/>
              <a:t>A MESSAGE OF RESTORATION</a:t>
            </a:r>
          </a:p>
        </p:txBody>
      </p:sp>
      <p:sp>
        <p:nvSpPr>
          <p:cNvPr id="3" name="Content Placeholder 2"/>
          <p:cNvSpPr>
            <a:spLocks noGrp="1"/>
          </p:cNvSpPr>
          <p:nvPr>
            <p:ph idx="1"/>
          </p:nvPr>
        </p:nvSpPr>
        <p:spPr>
          <a:xfrm>
            <a:off x="0" y="1037230"/>
            <a:ext cx="9143999" cy="5820770"/>
          </a:xfrm>
        </p:spPr>
        <p:txBody>
          <a:bodyPr>
            <a:noAutofit/>
          </a:bodyPr>
          <a:lstStyle/>
          <a:p>
            <a:pPr>
              <a:lnSpc>
                <a:spcPct val="90000"/>
              </a:lnSpc>
            </a:pPr>
            <a:r>
              <a:rPr lang="en-US" dirty="0"/>
              <a:t>The gospel is a message of restoration</a:t>
            </a:r>
          </a:p>
          <a:p>
            <a:pPr>
              <a:lnSpc>
                <a:spcPct val="90000"/>
              </a:lnSpc>
              <a:spcBef>
                <a:spcPts val="0"/>
              </a:spcBef>
            </a:pPr>
            <a:r>
              <a:rPr lang="en-US" dirty="0"/>
              <a:t>It is also a message of preparation: just being saved is not all God desires; God also desires discipleship</a:t>
            </a:r>
          </a:p>
          <a:p>
            <a:pPr>
              <a:lnSpc>
                <a:spcPct val="90000"/>
              </a:lnSpc>
              <a:spcBef>
                <a:spcPts val="0"/>
              </a:spcBef>
            </a:pPr>
            <a:r>
              <a:rPr lang="en-US" dirty="0"/>
              <a:t>False teachers and false religious sects are rampant within “Christianity” – cults that use the name of Jesus but don’t understand the basics of God’s plan for redemption</a:t>
            </a:r>
          </a:p>
          <a:p>
            <a:pPr>
              <a:lnSpc>
                <a:spcPct val="90000"/>
              </a:lnSpc>
              <a:spcBef>
                <a:spcPts val="0"/>
              </a:spcBef>
            </a:pPr>
            <a:r>
              <a:rPr lang="en-US" b="1" dirty="0"/>
              <a:t>1 Timothy 6:20-21 </a:t>
            </a:r>
            <a:r>
              <a:rPr lang="en-US" dirty="0"/>
              <a:t> O Timothy, guard what has been entrusted to you, avoiding worldly </a:t>
            </a:r>
            <a:r>
              <a:rPr lang="en-US" i="1" dirty="0"/>
              <a:t>and</a:t>
            </a:r>
            <a:r>
              <a:rPr lang="en-US" dirty="0"/>
              <a:t> empty chatter </a:t>
            </a:r>
            <a:r>
              <a:rPr lang="en-US" i="1" dirty="0"/>
              <a:t>and</a:t>
            </a:r>
            <a:r>
              <a:rPr lang="en-US" dirty="0"/>
              <a:t> the opposing arguments of what is falsely called "knowledge"— which some have professed and thus gone astray from the faith. Grace be with you. </a:t>
            </a:r>
          </a:p>
          <a:p>
            <a:pPr>
              <a:lnSpc>
                <a:spcPct val="90000"/>
              </a:lnSpc>
              <a:spcBef>
                <a:spcPts val="0"/>
              </a:spcBef>
              <a:spcAft>
                <a:spcPts val="200"/>
              </a:spcAft>
            </a:pPr>
            <a:r>
              <a:rPr lang="en-US" sz="2500" b="1" dirty="0"/>
              <a:t>THE MORE WE UNDERSTAND GOD AND HIS PURPOSE </a:t>
            </a:r>
            <a:r>
              <a:rPr lang="en-US" sz="2500" b="1"/>
              <a:t>FOR US, </a:t>
            </a:r>
            <a:r>
              <a:rPr lang="en-US" sz="2500" b="1" dirty="0"/>
              <a:t>THE LESS LIKELY WE ARE TO FAIL</a:t>
            </a:r>
          </a:p>
          <a:p>
            <a:pPr>
              <a:lnSpc>
                <a:spcPct val="90000"/>
              </a:lnSpc>
              <a:spcBef>
                <a:spcPts val="0"/>
              </a:spcBef>
              <a:spcAft>
                <a:spcPts val="200"/>
              </a:spcAft>
            </a:pPr>
            <a:r>
              <a:rPr lang="en-US" sz="2500" b="1" dirty="0"/>
              <a:t>WHEN WE DO FAIL, GOD WILL FORGIVE AND RESTORE WHEN WE COME TO HIM IN CONFESSION AND REPENTANCE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1157418"/>
          </a:xfrm>
        </p:spPr>
        <p:txBody>
          <a:bodyPr/>
          <a:lstStyle/>
          <a:p>
            <a:r>
              <a:rPr lang="en-US" dirty="0"/>
              <a:t>	</a:t>
            </a:r>
            <a:r>
              <a:rPr lang="en-US" sz="4400" dirty="0">
                <a:solidFill>
                  <a:srgbClr val="002060"/>
                </a:solidFill>
              </a:rPr>
              <a:t>WORD FOR THE JOURNEY</a:t>
            </a:r>
          </a:p>
        </p:txBody>
      </p:sp>
      <p:sp>
        <p:nvSpPr>
          <p:cNvPr id="3" name="Content Placeholder 2"/>
          <p:cNvSpPr>
            <a:spLocks noGrp="1"/>
          </p:cNvSpPr>
          <p:nvPr>
            <p:ph idx="1"/>
          </p:nvPr>
        </p:nvSpPr>
        <p:spPr>
          <a:xfrm>
            <a:off x="0" y="1084218"/>
            <a:ext cx="9143999" cy="5773782"/>
          </a:xfrm>
        </p:spPr>
        <p:txBody>
          <a:bodyPr>
            <a:normAutofit lnSpcReduction="10000"/>
          </a:bodyPr>
          <a:lstStyle/>
          <a:p>
            <a:pPr>
              <a:lnSpc>
                <a:spcPct val="100000"/>
              </a:lnSpc>
              <a:spcBef>
                <a:spcPts val="300"/>
              </a:spcBef>
            </a:pPr>
            <a:r>
              <a:rPr lang="en-US" b="1" dirty="0">
                <a:solidFill>
                  <a:srgbClr val="002060"/>
                </a:solidFill>
              </a:rPr>
              <a:t>Romans 12:1-2 </a:t>
            </a:r>
            <a:r>
              <a:rPr lang="en-US" dirty="0">
                <a:solidFill>
                  <a:srgbClr val="002060"/>
                </a:solidFill>
              </a:rPr>
              <a:t> Therefore I urge you, brethren, by the mercies of God, to present your bodies a living and holy sacrifice, acceptable to God, </a:t>
            </a:r>
            <a:r>
              <a:rPr lang="en-US" i="1" dirty="0">
                <a:solidFill>
                  <a:srgbClr val="002060"/>
                </a:solidFill>
              </a:rPr>
              <a:t>which is</a:t>
            </a:r>
            <a:r>
              <a:rPr lang="en-US" dirty="0">
                <a:solidFill>
                  <a:srgbClr val="002060"/>
                </a:solidFill>
              </a:rPr>
              <a:t> your spiritual service of worship. And do not be conformed to this world, but be transformed by the renewing of your mind, so that you may prove what the will of God is, that which is good and acceptable and perfect. </a:t>
            </a:r>
          </a:p>
          <a:p>
            <a:pPr>
              <a:lnSpc>
                <a:spcPct val="100000"/>
              </a:lnSpc>
              <a:spcBef>
                <a:spcPts val="300"/>
              </a:spcBef>
            </a:pPr>
            <a:r>
              <a:rPr lang="en-US" dirty="0">
                <a:solidFill>
                  <a:srgbClr val="002060"/>
                </a:solidFill>
              </a:rPr>
              <a:t>Prove: </a:t>
            </a:r>
            <a:r>
              <a:rPr lang="en-US" i="1" dirty="0" err="1">
                <a:solidFill>
                  <a:srgbClr val="002060"/>
                </a:solidFill>
              </a:rPr>
              <a:t>dokimazo</a:t>
            </a:r>
            <a:r>
              <a:rPr lang="en-US" i="1" dirty="0">
                <a:solidFill>
                  <a:srgbClr val="002060"/>
                </a:solidFill>
              </a:rPr>
              <a:t>: </a:t>
            </a:r>
            <a:r>
              <a:rPr lang="en-US" dirty="0">
                <a:solidFill>
                  <a:srgbClr val="002060"/>
                </a:solidFill>
              </a:rPr>
              <a:t>to assay, test, or approve by refining</a:t>
            </a:r>
          </a:p>
          <a:p>
            <a:pPr>
              <a:lnSpc>
                <a:spcPct val="100000"/>
              </a:lnSpc>
              <a:spcBef>
                <a:spcPts val="300"/>
              </a:spcBef>
            </a:pPr>
            <a:r>
              <a:rPr lang="en-US" b="1" dirty="0"/>
              <a:t>LEARNING GOAL FOR THIS CLASS:</a:t>
            </a:r>
            <a:endParaRPr lang="en-US" dirty="0"/>
          </a:p>
          <a:p>
            <a:pPr>
              <a:lnSpc>
                <a:spcPct val="100000"/>
              </a:lnSpc>
              <a:spcBef>
                <a:spcPts val="300"/>
              </a:spcBef>
              <a:buNone/>
            </a:pPr>
            <a:r>
              <a:rPr lang="en-US" dirty="0"/>
              <a:t>  Learning to hear God and respond to Him in such a way  that His purposes can be fulfilled in us</a:t>
            </a:r>
          </a:p>
          <a:p>
            <a:pPr algn="ctr">
              <a:lnSpc>
                <a:spcPct val="100000"/>
              </a:lnSpc>
              <a:spcBef>
                <a:spcPts val="300"/>
              </a:spcBef>
              <a:buNone/>
            </a:pPr>
            <a:r>
              <a:rPr lang="en-US" b="1" dirty="0"/>
              <a:t>WHEN WE BEGIN TO DO THIS, WE WILL </a:t>
            </a:r>
          </a:p>
          <a:p>
            <a:pPr algn="ctr">
              <a:lnSpc>
                <a:spcPct val="100000"/>
              </a:lnSpc>
              <a:spcBef>
                <a:spcPts val="300"/>
              </a:spcBef>
              <a:buNone/>
            </a:pPr>
            <a:r>
              <a:rPr lang="en-US" b="1" dirty="0"/>
              <a:t>ENCOUNTER SPIRITUAL OPPOSITION</a:t>
            </a:r>
          </a:p>
          <a:p>
            <a:pPr>
              <a:lnSpc>
                <a:spcPct val="100000"/>
              </a:lnSpc>
              <a:spcBef>
                <a:spcPts val="300"/>
              </a:spcBef>
            </a:pPr>
            <a:r>
              <a:rPr lang="en-US" dirty="0"/>
              <a:t>We must learn to recognize the enemy</a:t>
            </a:r>
          </a:p>
          <a:p>
            <a:pPr>
              <a:lnSpc>
                <a:spcPct val="100000"/>
              </a:lnSpc>
              <a:spcBef>
                <a:spcPts val="300"/>
              </a:spcBef>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852618"/>
          </a:xfrm>
        </p:spPr>
        <p:txBody>
          <a:bodyPr>
            <a:normAutofit/>
          </a:bodyPr>
          <a:lstStyle/>
          <a:p>
            <a:r>
              <a:rPr lang="en-US" sz="4400" dirty="0"/>
              <a:t>HOW THE BATTLE IS WAGED</a:t>
            </a:r>
          </a:p>
        </p:txBody>
      </p:sp>
      <p:sp>
        <p:nvSpPr>
          <p:cNvPr id="3" name="Content Placeholder 2"/>
          <p:cNvSpPr>
            <a:spLocks noGrp="1"/>
          </p:cNvSpPr>
          <p:nvPr>
            <p:ph idx="1"/>
          </p:nvPr>
        </p:nvSpPr>
        <p:spPr>
          <a:xfrm>
            <a:off x="0" y="1146412"/>
            <a:ext cx="9143999" cy="5711588"/>
          </a:xfrm>
        </p:spPr>
        <p:txBody>
          <a:bodyPr>
            <a:noAutofit/>
          </a:bodyPr>
          <a:lstStyle/>
          <a:p>
            <a:pPr>
              <a:lnSpc>
                <a:spcPct val="95000"/>
              </a:lnSpc>
              <a:spcAft>
                <a:spcPts val="300"/>
              </a:spcAft>
            </a:pPr>
            <a:r>
              <a:rPr lang="en-US" b="1" dirty="0">
                <a:solidFill>
                  <a:srgbClr val="002060"/>
                </a:solidFill>
              </a:rPr>
              <a:t>2 Corinthians 10:3-5 </a:t>
            </a:r>
            <a:r>
              <a:rPr lang="en-US" dirty="0">
                <a:solidFill>
                  <a:srgbClr val="002060"/>
                </a:solidFill>
              </a:rPr>
              <a:t> For though we walk in the flesh, we do not war according to the flesh, for the weapons of our warfare are not of the flesh, but divinely powerful for the destruction of fortresses. </a:t>
            </a:r>
            <a:r>
              <a:rPr lang="en-US" i="1" dirty="0">
                <a:solidFill>
                  <a:srgbClr val="002060"/>
                </a:solidFill>
              </a:rPr>
              <a:t>We are</a:t>
            </a:r>
            <a:r>
              <a:rPr lang="en-US" dirty="0">
                <a:solidFill>
                  <a:srgbClr val="002060"/>
                </a:solidFill>
              </a:rPr>
              <a:t> destroying speculations and every lofty thing raised up against the knowledge of God, and </a:t>
            </a:r>
            <a:r>
              <a:rPr lang="en-US" i="1" dirty="0">
                <a:solidFill>
                  <a:srgbClr val="002060"/>
                </a:solidFill>
              </a:rPr>
              <a:t>we are</a:t>
            </a:r>
            <a:r>
              <a:rPr lang="en-US" dirty="0">
                <a:solidFill>
                  <a:srgbClr val="002060"/>
                </a:solidFill>
              </a:rPr>
              <a:t> taking every thought captive to the obedience of Christ…</a:t>
            </a:r>
          </a:p>
          <a:p>
            <a:pPr marL="0" indent="0">
              <a:lnSpc>
                <a:spcPct val="95000"/>
              </a:lnSpc>
              <a:spcBef>
                <a:spcPts val="0"/>
              </a:spcBef>
              <a:spcAft>
                <a:spcPts val="300"/>
              </a:spcAft>
              <a:buNone/>
            </a:pPr>
            <a:r>
              <a:rPr lang="en-US" b="1" dirty="0">
                <a:solidFill>
                  <a:srgbClr val="002060"/>
                </a:solidFill>
              </a:rPr>
              <a:t>1.</a:t>
            </a:r>
            <a:r>
              <a:rPr lang="en-US" dirty="0">
                <a:solidFill>
                  <a:srgbClr val="002060"/>
                </a:solidFill>
              </a:rPr>
              <a:t> The warfare is spiritual with good defense  </a:t>
            </a:r>
          </a:p>
          <a:p>
            <a:pPr marL="0" indent="0">
              <a:lnSpc>
                <a:spcPct val="95000"/>
              </a:lnSpc>
              <a:spcBef>
                <a:spcPts val="0"/>
              </a:spcBef>
              <a:spcAft>
                <a:spcPts val="300"/>
              </a:spcAft>
              <a:buNone/>
            </a:pPr>
            <a:r>
              <a:rPr lang="en-US" b="1" dirty="0">
                <a:solidFill>
                  <a:srgbClr val="002060"/>
                </a:solidFill>
              </a:rPr>
              <a:t>2. </a:t>
            </a:r>
            <a:r>
              <a:rPr lang="en-US" dirty="0">
                <a:solidFill>
                  <a:srgbClr val="002060"/>
                </a:solidFill>
              </a:rPr>
              <a:t>Speculation is involved (</a:t>
            </a:r>
            <a:r>
              <a:rPr lang="en-US" i="1" dirty="0" err="1">
                <a:solidFill>
                  <a:srgbClr val="002060"/>
                </a:solidFill>
              </a:rPr>
              <a:t>logismos</a:t>
            </a:r>
            <a:r>
              <a:rPr lang="en-US" i="1" dirty="0">
                <a:solidFill>
                  <a:srgbClr val="002060"/>
                </a:solidFill>
              </a:rPr>
              <a:t>: </a:t>
            </a:r>
            <a:r>
              <a:rPr lang="en-US" dirty="0">
                <a:solidFill>
                  <a:srgbClr val="002060"/>
                </a:solidFill>
              </a:rPr>
              <a:t>arguments) </a:t>
            </a:r>
            <a:r>
              <a:rPr lang="en-US" b="1" dirty="0">
                <a:solidFill>
                  <a:srgbClr val="002060"/>
                </a:solidFill>
              </a:rPr>
              <a:t>destroy</a:t>
            </a:r>
          </a:p>
          <a:p>
            <a:pPr>
              <a:lnSpc>
                <a:spcPct val="95000"/>
              </a:lnSpc>
              <a:spcBef>
                <a:spcPts val="0"/>
              </a:spcBef>
              <a:buNone/>
            </a:pPr>
            <a:r>
              <a:rPr lang="en-US" b="1" dirty="0">
                <a:solidFill>
                  <a:srgbClr val="002060"/>
                </a:solidFill>
              </a:rPr>
              <a:t>3. </a:t>
            </a:r>
            <a:r>
              <a:rPr lang="en-US" dirty="0">
                <a:solidFill>
                  <a:srgbClr val="002060"/>
                </a:solidFill>
              </a:rPr>
              <a:t>Lofty things (</a:t>
            </a:r>
            <a:r>
              <a:rPr lang="en-US" i="1" dirty="0" err="1">
                <a:solidFill>
                  <a:srgbClr val="002060"/>
                </a:solidFill>
              </a:rPr>
              <a:t>hupsoma</a:t>
            </a:r>
            <a:r>
              <a:rPr lang="en-US" i="1" dirty="0">
                <a:solidFill>
                  <a:srgbClr val="002060"/>
                </a:solidFill>
              </a:rPr>
              <a:t>: </a:t>
            </a:r>
            <a:r>
              <a:rPr lang="en-US" dirty="0">
                <a:solidFill>
                  <a:srgbClr val="002060"/>
                </a:solidFill>
              </a:rPr>
              <a:t>thing lift</a:t>
            </a:r>
            <a:r>
              <a:rPr lang="en-US" spc="-150" dirty="0">
                <a:solidFill>
                  <a:srgbClr val="002060"/>
                </a:solidFill>
              </a:rPr>
              <a:t>ed up; </a:t>
            </a:r>
            <a:r>
              <a:rPr lang="en-US" dirty="0">
                <a:solidFill>
                  <a:srgbClr val="002060"/>
                </a:solidFill>
              </a:rPr>
              <a:t>high </a:t>
            </a:r>
            <a:r>
              <a:rPr lang="en-US" spc="-150" dirty="0">
                <a:solidFill>
                  <a:srgbClr val="002060"/>
                </a:solidFill>
              </a:rPr>
              <a:t>pl</a:t>
            </a:r>
            <a:r>
              <a:rPr lang="en-US" dirty="0">
                <a:solidFill>
                  <a:srgbClr val="002060"/>
                </a:solidFill>
              </a:rPr>
              <a:t>ace) </a:t>
            </a:r>
            <a:r>
              <a:rPr lang="en-US" b="1" dirty="0">
                <a:solidFill>
                  <a:srgbClr val="002060"/>
                </a:solidFill>
              </a:rPr>
              <a:t>destroy</a:t>
            </a:r>
          </a:p>
          <a:p>
            <a:pPr>
              <a:lnSpc>
                <a:spcPct val="95000"/>
              </a:lnSpc>
              <a:spcBef>
                <a:spcPts val="0"/>
              </a:spcBef>
            </a:pPr>
            <a:r>
              <a:rPr lang="en-US" b="1" dirty="0">
                <a:solidFill>
                  <a:srgbClr val="002060"/>
                </a:solidFill>
              </a:rPr>
              <a:t>We are to guard our thoughts, making them a prisoner to the things that Christ has purposed for us </a:t>
            </a:r>
            <a:r>
              <a:rPr lang="en-US" dirty="0">
                <a:solidFill>
                  <a:srgbClr val="002060"/>
                </a:solidFill>
              </a:rPr>
              <a:t> (some of these thoughts may be applauded by the world or even other believers)</a:t>
            </a:r>
            <a:endParaRPr lang="en-US" b="1" dirty="0">
              <a:solidFill>
                <a:srgbClr val="002060"/>
              </a:solidFill>
            </a:endParaRPr>
          </a:p>
          <a:p>
            <a:pPr>
              <a:lnSpc>
                <a:spcPct val="95000"/>
              </a:lnSpc>
              <a:spcBef>
                <a:spcPts val="0"/>
              </a:spcBef>
              <a:buNone/>
            </a:pPr>
            <a:endParaRPr lang="en-US" b="1" dirty="0">
              <a:solidFill>
                <a:srgbClr val="002060"/>
              </a:solidFill>
            </a:endParaRPr>
          </a:p>
          <a:p>
            <a:pPr>
              <a:lnSpc>
                <a:spcPct val="95000"/>
              </a:lnSpc>
              <a:spcBef>
                <a:spcPts val="0"/>
              </a:spcBef>
              <a:buNone/>
            </a:pPr>
            <a:endParaRPr lang="en-US" b="1" dirty="0"/>
          </a:p>
          <a:p>
            <a:pPr>
              <a:lnSpc>
                <a:spcPct val="95000"/>
              </a:lnSpc>
              <a:spcBef>
                <a:spcPts val="0"/>
              </a:spcBef>
              <a:buNone/>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1865"/>
          </a:xfrm>
        </p:spPr>
        <p:txBody>
          <a:bodyPr/>
          <a:lstStyle/>
          <a:p>
            <a:r>
              <a:rPr lang="en-US" dirty="0"/>
              <a:t>CONFORMING THOUGHTS</a:t>
            </a:r>
          </a:p>
        </p:txBody>
      </p:sp>
      <p:sp>
        <p:nvSpPr>
          <p:cNvPr id="3" name="Content Placeholder 2"/>
          <p:cNvSpPr>
            <a:spLocks noGrp="1"/>
          </p:cNvSpPr>
          <p:nvPr>
            <p:ph idx="1"/>
          </p:nvPr>
        </p:nvSpPr>
        <p:spPr>
          <a:xfrm>
            <a:off x="0" y="1009934"/>
            <a:ext cx="9143999" cy="5848066"/>
          </a:xfrm>
        </p:spPr>
        <p:txBody>
          <a:bodyPr>
            <a:noAutofit/>
          </a:bodyPr>
          <a:lstStyle/>
          <a:p>
            <a:pPr>
              <a:lnSpc>
                <a:spcPct val="95000"/>
              </a:lnSpc>
              <a:spcBef>
                <a:spcPts val="200"/>
              </a:spcBef>
            </a:pPr>
            <a:r>
              <a:rPr lang="en-US" dirty="0"/>
              <a:t>Any thought that doesn’t conform to the full lordship of Christ should be rejected</a:t>
            </a:r>
          </a:p>
          <a:p>
            <a:pPr>
              <a:lnSpc>
                <a:spcPct val="95000"/>
              </a:lnSpc>
              <a:spcBef>
                <a:spcPts val="200"/>
              </a:spcBef>
            </a:pPr>
            <a:r>
              <a:rPr lang="en-US" b="1" dirty="0"/>
              <a:t>1 Peter 5:8 </a:t>
            </a:r>
            <a:r>
              <a:rPr lang="en-US" dirty="0"/>
              <a:t> Be of sober </a:t>
            </a:r>
            <a:r>
              <a:rPr lang="en-US" i="1" dirty="0"/>
              <a:t>spirit,</a:t>
            </a:r>
            <a:r>
              <a:rPr lang="en-US" dirty="0"/>
              <a:t> be on the </a:t>
            </a:r>
            <a:r>
              <a:rPr lang="en-US" u="sng" dirty="0"/>
              <a:t>alert</a:t>
            </a:r>
            <a:r>
              <a:rPr lang="en-US" dirty="0"/>
              <a:t>. Your </a:t>
            </a:r>
            <a:r>
              <a:rPr lang="en-US" u="sng" dirty="0"/>
              <a:t>adversary</a:t>
            </a:r>
            <a:r>
              <a:rPr lang="en-US" dirty="0"/>
              <a:t>, the devil, prowls around like a roaring lion, seeking someone to </a:t>
            </a:r>
            <a:r>
              <a:rPr lang="en-US" u="sng" dirty="0"/>
              <a:t>devour</a:t>
            </a:r>
            <a:r>
              <a:rPr lang="en-US" dirty="0"/>
              <a:t>. </a:t>
            </a:r>
            <a:br>
              <a:rPr lang="en-US" dirty="0"/>
            </a:br>
            <a:r>
              <a:rPr lang="en-US" dirty="0"/>
              <a:t>Alert: </a:t>
            </a:r>
            <a:r>
              <a:rPr lang="en-US" i="1" dirty="0" err="1"/>
              <a:t>gregoreo</a:t>
            </a:r>
            <a:r>
              <a:rPr lang="en-US" i="1" dirty="0"/>
              <a:t>: </a:t>
            </a:r>
            <a:r>
              <a:rPr lang="en-US" dirty="0"/>
              <a:t>keep watching; stay awake; be vigilant</a:t>
            </a:r>
          </a:p>
          <a:p>
            <a:pPr>
              <a:lnSpc>
                <a:spcPct val="95000"/>
              </a:lnSpc>
              <a:spcBef>
                <a:spcPts val="200"/>
              </a:spcBef>
              <a:buNone/>
            </a:pPr>
            <a:r>
              <a:rPr lang="en-US" dirty="0"/>
              <a:t>  Adversary: </a:t>
            </a:r>
            <a:r>
              <a:rPr lang="en-US" i="1" dirty="0" err="1"/>
              <a:t>antidikos</a:t>
            </a:r>
            <a:r>
              <a:rPr lang="en-US" i="1" dirty="0"/>
              <a:t>: </a:t>
            </a:r>
            <a:r>
              <a:rPr lang="en-US" dirty="0"/>
              <a:t>against justice; opponent in court</a:t>
            </a:r>
          </a:p>
          <a:p>
            <a:pPr>
              <a:lnSpc>
                <a:spcPct val="95000"/>
              </a:lnSpc>
              <a:spcBef>
                <a:spcPts val="200"/>
              </a:spcBef>
              <a:buNone/>
            </a:pPr>
            <a:r>
              <a:rPr lang="en-US" dirty="0"/>
              <a:t>  Devour: </a:t>
            </a:r>
            <a:r>
              <a:rPr lang="en-US" i="1" dirty="0" err="1"/>
              <a:t>katapino</a:t>
            </a:r>
            <a:r>
              <a:rPr lang="en-US" i="1" dirty="0"/>
              <a:t>: </a:t>
            </a:r>
            <a:r>
              <a:rPr lang="en-US" dirty="0"/>
              <a:t>swallow down; overwhelm</a:t>
            </a:r>
          </a:p>
          <a:p>
            <a:pPr>
              <a:lnSpc>
                <a:spcPct val="95000"/>
              </a:lnSpc>
              <a:spcBef>
                <a:spcPts val="200"/>
              </a:spcBef>
            </a:pPr>
            <a:r>
              <a:rPr lang="en-US" b="1" dirty="0"/>
              <a:t>Romans 12:1-2 </a:t>
            </a:r>
            <a:r>
              <a:rPr lang="en-US" dirty="0"/>
              <a:t> Therefore I urge you, brethren, by the mercies of God, to present your bodies a living and holy sacrifice, acceptable to God, </a:t>
            </a:r>
            <a:r>
              <a:rPr lang="en-US" i="1" dirty="0"/>
              <a:t>which is</a:t>
            </a:r>
            <a:r>
              <a:rPr lang="en-US" dirty="0"/>
              <a:t> your spiritual service of worship.  And do not be conformed to this world, but be transformed by the renewing of your mind, so that you may </a:t>
            </a:r>
            <a:r>
              <a:rPr lang="en-US" b="1" dirty="0"/>
              <a:t>prove</a:t>
            </a:r>
            <a:r>
              <a:rPr lang="en-US" dirty="0"/>
              <a:t> what the will of God is, that which is good and acceptable and perfect. </a:t>
            </a:r>
          </a:p>
          <a:p>
            <a:pPr>
              <a:lnSpc>
                <a:spcPct val="95000"/>
              </a:lnSpc>
              <a:spcBef>
                <a:spcPts val="200"/>
              </a:spcBef>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746205"/>
          </a:xfrm>
        </p:spPr>
        <p:txBody>
          <a:bodyPr>
            <a:normAutofit/>
          </a:bodyPr>
          <a:lstStyle/>
          <a:p>
            <a:r>
              <a:rPr lang="en-US" sz="4400" dirty="0"/>
              <a:t>The nature of tests</a:t>
            </a:r>
          </a:p>
        </p:txBody>
      </p:sp>
      <p:sp>
        <p:nvSpPr>
          <p:cNvPr id="3" name="Content Placeholder 2"/>
          <p:cNvSpPr>
            <a:spLocks noGrp="1"/>
          </p:cNvSpPr>
          <p:nvPr>
            <p:ph idx="1"/>
          </p:nvPr>
        </p:nvSpPr>
        <p:spPr>
          <a:xfrm>
            <a:off x="0" y="982639"/>
            <a:ext cx="9143999" cy="5875361"/>
          </a:xfrm>
        </p:spPr>
        <p:txBody>
          <a:bodyPr>
            <a:normAutofit/>
          </a:bodyPr>
          <a:lstStyle/>
          <a:p>
            <a:pPr>
              <a:lnSpc>
                <a:spcPct val="90000"/>
              </a:lnSpc>
              <a:spcBef>
                <a:spcPts val="0"/>
              </a:spcBef>
              <a:spcAft>
                <a:spcPts val="200"/>
              </a:spcAft>
            </a:pPr>
            <a:r>
              <a:rPr lang="en-US" b="1" dirty="0"/>
              <a:t>Exodus 15:22-25 </a:t>
            </a:r>
            <a:r>
              <a:rPr lang="en-US" baseline="30000" dirty="0"/>
              <a:t> </a:t>
            </a:r>
            <a:r>
              <a:rPr lang="en-US" dirty="0"/>
              <a:t> Then Moses led Israel from the Red Sea, and they went out into the wilderness of </a:t>
            </a:r>
            <a:r>
              <a:rPr lang="en-US" dirty="0" err="1"/>
              <a:t>Shur</a:t>
            </a:r>
            <a:r>
              <a:rPr lang="en-US" dirty="0"/>
              <a:t>; and they went three days in the wilderness and found no water. </a:t>
            </a:r>
            <a:br>
              <a:rPr lang="en-US" dirty="0"/>
            </a:br>
            <a:r>
              <a:rPr lang="en-US" dirty="0"/>
              <a:t>When they came to </a:t>
            </a:r>
            <a:r>
              <a:rPr lang="en-US" dirty="0" err="1"/>
              <a:t>Marah</a:t>
            </a:r>
            <a:r>
              <a:rPr lang="en-US" dirty="0"/>
              <a:t>, they could not drink the waters of </a:t>
            </a:r>
            <a:r>
              <a:rPr lang="en-US" dirty="0" err="1"/>
              <a:t>Marah</a:t>
            </a:r>
            <a:r>
              <a:rPr lang="en-US" dirty="0"/>
              <a:t>, for they were bitter; therefore it was named </a:t>
            </a:r>
            <a:r>
              <a:rPr lang="en-US" dirty="0" err="1"/>
              <a:t>Marah</a:t>
            </a:r>
            <a:r>
              <a:rPr lang="en-US" dirty="0"/>
              <a:t>.  So the people grumbled at Moses, saying, "What shall we drink?”  Then he cried out to the </a:t>
            </a:r>
            <a:r>
              <a:rPr lang="en-US" cap="small" dirty="0"/>
              <a:t>LORD</a:t>
            </a:r>
            <a:r>
              <a:rPr lang="en-US" dirty="0"/>
              <a:t>, and the </a:t>
            </a:r>
            <a:r>
              <a:rPr lang="en-US" cap="small" dirty="0"/>
              <a:t>LORD</a:t>
            </a:r>
            <a:r>
              <a:rPr lang="en-US" dirty="0"/>
              <a:t> showed him a tree; and he threw </a:t>
            </a:r>
            <a:r>
              <a:rPr lang="en-US" i="1" dirty="0"/>
              <a:t>it</a:t>
            </a:r>
            <a:r>
              <a:rPr lang="en-US" dirty="0"/>
              <a:t> into the waters, and the waters became sweet. There He made for them a statute and regulation, and there He tested them. </a:t>
            </a:r>
          </a:p>
          <a:p>
            <a:pPr>
              <a:lnSpc>
                <a:spcPct val="90000"/>
              </a:lnSpc>
              <a:spcBef>
                <a:spcPts val="0"/>
              </a:spcBef>
              <a:spcAft>
                <a:spcPts val="200"/>
              </a:spcAft>
            </a:pPr>
            <a:r>
              <a:rPr lang="en-US" b="1" dirty="0"/>
              <a:t>Tested: </a:t>
            </a:r>
            <a:r>
              <a:rPr lang="en-US" i="1" dirty="0" err="1"/>
              <a:t>nasa</a:t>
            </a:r>
            <a:r>
              <a:rPr lang="en-US" i="1" dirty="0"/>
              <a:t>: </a:t>
            </a:r>
            <a:r>
              <a:rPr lang="en-US" dirty="0"/>
              <a:t>to assay; to prove the quality of something </a:t>
            </a:r>
          </a:p>
          <a:p>
            <a:pPr>
              <a:lnSpc>
                <a:spcPct val="90000"/>
              </a:lnSpc>
              <a:spcBef>
                <a:spcPts val="0"/>
              </a:spcBef>
              <a:spcAft>
                <a:spcPts val="200"/>
              </a:spcAft>
            </a:pPr>
            <a:r>
              <a:rPr lang="en-US" b="1" dirty="0"/>
              <a:t>Exodus 15:26 </a:t>
            </a:r>
            <a:r>
              <a:rPr lang="en-US" dirty="0"/>
              <a:t> And He said, "If you will give earnest heed to the voice of the </a:t>
            </a:r>
            <a:r>
              <a:rPr lang="en-US" cap="small" dirty="0"/>
              <a:t>LORD</a:t>
            </a:r>
            <a:r>
              <a:rPr lang="en-US" dirty="0"/>
              <a:t> your God, and do what is right in His sight, and give ear to His commandments, and keep all His statutes, I will put none of the diseases on you which I have put on the Egyptians</a:t>
            </a:r>
            <a:r>
              <a:rPr lang="en-US" spc="-150" dirty="0"/>
              <a:t>; for I, the </a:t>
            </a:r>
            <a:r>
              <a:rPr lang="en-US" cap="small" spc="-150" dirty="0"/>
              <a:t>LORD</a:t>
            </a:r>
            <a:r>
              <a:rPr lang="en-US" dirty="0"/>
              <a:t>, am your healer.”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814444"/>
          </a:xfrm>
        </p:spPr>
        <p:txBody>
          <a:bodyPr>
            <a:normAutofit/>
          </a:bodyPr>
          <a:lstStyle/>
          <a:p>
            <a:r>
              <a:rPr lang="en-US" sz="4800" dirty="0"/>
              <a:t>THE ARMOR</a:t>
            </a:r>
          </a:p>
        </p:txBody>
      </p:sp>
      <p:sp>
        <p:nvSpPr>
          <p:cNvPr id="3" name="Content Placeholder 2"/>
          <p:cNvSpPr>
            <a:spLocks noGrp="1"/>
          </p:cNvSpPr>
          <p:nvPr>
            <p:ph idx="1"/>
          </p:nvPr>
        </p:nvSpPr>
        <p:spPr>
          <a:xfrm>
            <a:off x="0" y="1037231"/>
            <a:ext cx="9143999" cy="5820770"/>
          </a:xfrm>
        </p:spPr>
        <p:txBody>
          <a:bodyPr>
            <a:normAutofit lnSpcReduction="10000"/>
          </a:bodyPr>
          <a:lstStyle/>
          <a:p>
            <a:pPr>
              <a:lnSpc>
                <a:spcPct val="95000"/>
              </a:lnSpc>
              <a:spcBef>
                <a:spcPts val="0"/>
              </a:spcBef>
              <a:spcAft>
                <a:spcPts val="600"/>
              </a:spcAft>
            </a:pPr>
            <a:r>
              <a:rPr lang="en-US" b="1" dirty="0"/>
              <a:t>Trusting is a matter of faith; but we have been told that we have what we need</a:t>
            </a:r>
          </a:p>
          <a:p>
            <a:pPr>
              <a:lnSpc>
                <a:spcPct val="95000"/>
              </a:lnSpc>
              <a:spcBef>
                <a:spcPts val="0"/>
              </a:spcBef>
              <a:spcAft>
                <a:spcPts val="600"/>
              </a:spcAft>
            </a:pPr>
            <a:r>
              <a:rPr lang="en-US" b="1" dirty="0"/>
              <a:t>Ephesians 6:10-12 </a:t>
            </a:r>
            <a:r>
              <a:rPr lang="en-US" baseline="30000" dirty="0"/>
              <a:t>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p>
          <a:p>
            <a:pPr>
              <a:lnSpc>
                <a:spcPct val="95000"/>
              </a:lnSpc>
              <a:spcBef>
                <a:spcPts val="0"/>
              </a:spcBef>
              <a:spcAft>
                <a:spcPts val="600"/>
              </a:spcAft>
            </a:pPr>
            <a:r>
              <a:rPr lang="en-US" dirty="0"/>
              <a:t>Armor (offensive and defensive) is given by one covenant partner to another</a:t>
            </a:r>
          </a:p>
          <a:p>
            <a:pPr>
              <a:lnSpc>
                <a:spcPct val="95000"/>
              </a:lnSpc>
              <a:spcBef>
                <a:spcPts val="0"/>
              </a:spcBef>
              <a:spcAft>
                <a:spcPts val="600"/>
              </a:spcAft>
            </a:pPr>
            <a:r>
              <a:rPr lang="en-US" b="1" dirty="0"/>
              <a:t>1 Samuel 18:3-4 </a:t>
            </a:r>
            <a:r>
              <a:rPr lang="en-US" dirty="0"/>
              <a:t>Then Jonathan made a covenant with David because he loved him as himself. </a:t>
            </a:r>
            <a:r>
              <a:rPr lang="en-US" baseline="30000" dirty="0"/>
              <a:t> </a:t>
            </a:r>
            <a:r>
              <a:rPr lang="en-US" dirty="0"/>
              <a:t>Jonathan stripped himself of the robe that was on him and gave it to David, with his armor, including his sword and his bow and his belt. </a:t>
            </a:r>
          </a:p>
          <a:p>
            <a:pPr>
              <a:lnSpc>
                <a:spcPct val="95000"/>
              </a:lnSpc>
              <a:spcBef>
                <a:spcPts val="0"/>
              </a:spcBef>
              <a:spcAft>
                <a:spcPts val="600"/>
              </a:spcAft>
            </a:pPr>
            <a:endParaRPr lang="en-US" dirty="0"/>
          </a:p>
          <a:p>
            <a:pPr>
              <a:lnSpc>
                <a:spcPct val="95000"/>
              </a:lnSpc>
              <a:spcBef>
                <a:spcPts val="0"/>
              </a:spcBef>
              <a:spcAft>
                <a:spcPts val="600"/>
              </a:spcAft>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1019160"/>
          </a:xfrm>
        </p:spPr>
        <p:txBody>
          <a:bodyPr>
            <a:normAutofit/>
          </a:bodyPr>
          <a:lstStyle/>
          <a:p>
            <a:r>
              <a:rPr lang="en-US" sz="4400" dirty="0"/>
              <a:t>DWELLING ON FAILURE: PAUL</a:t>
            </a:r>
          </a:p>
        </p:txBody>
      </p:sp>
      <p:sp>
        <p:nvSpPr>
          <p:cNvPr id="3" name="Content Placeholder 2"/>
          <p:cNvSpPr>
            <a:spLocks noGrp="1"/>
          </p:cNvSpPr>
          <p:nvPr>
            <p:ph idx="1"/>
          </p:nvPr>
        </p:nvSpPr>
        <p:spPr>
          <a:xfrm>
            <a:off x="0" y="1173708"/>
            <a:ext cx="9143999" cy="5684292"/>
          </a:xfrm>
        </p:spPr>
        <p:txBody>
          <a:bodyPr>
            <a:normAutofit/>
          </a:bodyPr>
          <a:lstStyle/>
          <a:p>
            <a:pPr>
              <a:lnSpc>
                <a:spcPct val="95000"/>
              </a:lnSpc>
            </a:pPr>
            <a:r>
              <a:rPr lang="en-US" b="1" dirty="0"/>
              <a:t>Philippians 3:3-6 …</a:t>
            </a:r>
            <a:r>
              <a:rPr lang="en-US" dirty="0"/>
              <a:t> for we are the </a:t>
            </a:r>
            <a:r>
              <a:rPr lang="en-US" i="1" dirty="0"/>
              <a:t>true</a:t>
            </a:r>
            <a:r>
              <a:rPr lang="en-US" dirty="0"/>
              <a:t> circumcision, who worship in the Spirit of God and glory in Christ Jesus and put no confidence in the flesh, although I myself might have confidence even in the flesh. If anyone else has a mind to put confidence in the flesh, I far more: circumcised the eighth day, of the nation of Israel, of the tribe of Benjamin, a Hebrew of Hebrews; as to the Law, a Pharisee; </a:t>
            </a:r>
            <a:br>
              <a:rPr lang="en-US" dirty="0"/>
            </a:br>
            <a:r>
              <a:rPr lang="en-US" dirty="0"/>
              <a:t>as to zeal, a persecutor of the church; as to the righteousness which is in the Law, found blameless. </a:t>
            </a:r>
          </a:p>
          <a:p>
            <a:pPr>
              <a:lnSpc>
                <a:spcPct val="95000"/>
              </a:lnSpc>
            </a:pPr>
            <a:r>
              <a:rPr lang="en-US" b="1" dirty="0"/>
              <a:t>Philippians 3:13-14 </a:t>
            </a:r>
            <a:r>
              <a:rPr lang="en-US" dirty="0"/>
              <a:t> Brethren, I do not regard myself as having laid hold of </a:t>
            </a:r>
            <a:r>
              <a:rPr lang="en-US" i="1" dirty="0"/>
              <a:t>it</a:t>
            </a:r>
            <a:r>
              <a:rPr lang="en-US" dirty="0"/>
              <a:t> yet; but one thing </a:t>
            </a:r>
            <a:r>
              <a:rPr lang="en-US" i="1" dirty="0"/>
              <a:t>I do:</a:t>
            </a:r>
            <a:r>
              <a:rPr lang="en-US" dirty="0"/>
              <a:t> forgetting what </a:t>
            </a:r>
            <a:r>
              <a:rPr lang="en-US" i="1" dirty="0"/>
              <a:t>lies</a:t>
            </a:r>
            <a:r>
              <a:rPr lang="en-US" dirty="0"/>
              <a:t> behind and reaching forward to what </a:t>
            </a:r>
            <a:r>
              <a:rPr lang="en-US" i="1" dirty="0"/>
              <a:t>lies</a:t>
            </a:r>
            <a:r>
              <a:rPr lang="en-US" dirty="0"/>
              <a:t> ahead, </a:t>
            </a:r>
            <a:br>
              <a:rPr lang="en-US" dirty="0"/>
            </a:br>
            <a:r>
              <a:rPr lang="en-US" dirty="0"/>
              <a:t>I press on toward the goal for the prize of the upward call of God in Christ Jesus.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4569"/>
          </a:xfrm>
        </p:spPr>
        <p:txBody>
          <a:bodyPr/>
          <a:lstStyle/>
          <a:p>
            <a:r>
              <a:rPr lang="en-US" dirty="0"/>
              <a:t>DWELLING ON FAILURE: PETER</a:t>
            </a:r>
          </a:p>
        </p:txBody>
      </p:sp>
      <p:sp>
        <p:nvSpPr>
          <p:cNvPr id="3" name="Content Placeholder 2"/>
          <p:cNvSpPr>
            <a:spLocks noGrp="1"/>
          </p:cNvSpPr>
          <p:nvPr>
            <p:ph idx="1"/>
          </p:nvPr>
        </p:nvSpPr>
        <p:spPr>
          <a:xfrm>
            <a:off x="0" y="1146412"/>
            <a:ext cx="9143999" cy="5711588"/>
          </a:xfrm>
        </p:spPr>
        <p:txBody>
          <a:bodyPr>
            <a:normAutofit lnSpcReduction="10000"/>
          </a:bodyPr>
          <a:lstStyle/>
          <a:p>
            <a:pPr>
              <a:lnSpc>
                <a:spcPct val="103000"/>
              </a:lnSpc>
            </a:pPr>
            <a:r>
              <a:rPr lang="en-US" b="1" dirty="0"/>
              <a:t>Matthew 26:69-75 </a:t>
            </a:r>
            <a:r>
              <a:rPr lang="en-US" dirty="0"/>
              <a:t> Now Peter was sitting outside in the courtyard, and a servant-girl came to him and said, "You too were with Jesus the Galilean.”  But he denied </a:t>
            </a:r>
            <a:r>
              <a:rPr lang="en-US" i="1" dirty="0"/>
              <a:t>it</a:t>
            </a:r>
            <a:r>
              <a:rPr lang="en-US" dirty="0"/>
              <a:t> before them all, saying, "I do not know what you are talking about.” When he had gone out to the gateway, another </a:t>
            </a:r>
            <a:r>
              <a:rPr lang="en-US" i="1" dirty="0"/>
              <a:t>servant-girl</a:t>
            </a:r>
            <a:r>
              <a:rPr lang="en-US" dirty="0"/>
              <a:t> saw him and said to those who were there, "This man was with Jesus of Nazareth.”</a:t>
            </a:r>
            <a:r>
              <a:rPr lang="en-US" baseline="30000" dirty="0"/>
              <a:t> </a:t>
            </a:r>
            <a:r>
              <a:rPr lang="en-US" dirty="0"/>
              <a:t> And again he denied </a:t>
            </a:r>
            <a:r>
              <a:rPr lang="en-US" i="1" dirty="0"/>
              <a:t>it</a:t>
            </a:r>
            <a:r>
              <a:rPr lang="en-US" dirty="0"/>
              <a:t> with an oath, "I do not know the man.”</a:t>
            </a:r>
            <a:r>
              <a:rPr lang="en-US" baseline="30000" dirty="0"/>
              <a:t> </a:t>
            </a:r>
            <a:r>
              <a:rPr lang="en-US" dirty="0"/>
              <a:t> A little later the bystanders came up and said to Peter, "Surely you too are </a:t>
            </a:r>
            <a:r>
              <a:rPr lang="en-US" i="1" dirty="0"/>
              <a:t>one</a:t>
            </a:r>
            <a:r>
              <a:rPr lang="en-US" dirty="0"/>
              <a:t> of them; for even the way you talk gives you away.”  Then he began to curse and swear, "I do not know the man!" And immediately a rooster crowed.  And Peter remembered the word which Jesus had said, "Before a rooster crows, you will deny Me three times." And he went out and wept bitterly. </a:t>
            </a:r>
          </a:p>
          <a:p>
            <a:pPr>
              <a:lnSpc>
                <a:spcPct val="95000"/>
              </a:lnSpc>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1023582"/>
          </a:xfrm>
        </p:spPr>
        <p:txBody>
          <a:bodyPr>
            <a:normAutofit/>
          </a:bodyPr>
          <a:lstStyle/>
          <a:p>
            <a:r>
              <a:rPr lang="en-US" sz="4800" dirty="0"/>
              <a:t>PREPARED TO DIE</a:t>
            </a:r>
          </a:p>
        </p:txBody>
      </p:sp>
      <p:sp>
        <p:nvSpPr>
          <p:cNvPr id="3" name="Content Placeholder 2"/>
          <p:cNvSpPr>
            <a:spLocks noGrp="1"/>
          </p:cNvSpPr>
          <p:nvPr>
            <p:ph idx="1"/>
          </p:nvPr>
        </p:nvSpPr>
        <p:spPr>
          <a:xfrm>
            <a:off x="0" y="941697"/>
            <a:ext cx="9321421" cy="5916304"/>
          </a:xfrm>
        </p:spPr>
        <p:txBody>
          <a:bodyPr>
            <a:noAutofit/>
          </a:bodyPr>
          <a:lstStyle/>
          <a:p>
            <a:pPr>
              <a:lnSpc>
                <a:spcPct val="89000"/>
              </a:lnSpc>
              <a:spcBef>
                <a:spcPts val="0"/>
              </a:spcBef>
            </a:pPr>
            <a:r>
              <a:rPr lang="en-US" sz="2550" b="1" dirty="0"/>
              <a:t>Mark 14:31 </a:t>
            </a:r>
            <a:r>
              <a:rPr lang="en-US" sz="2550" dirty="0"/>
              <a:t>But </a:t>
            </a:r>
            <a:r>
              <a:rPr lang="en-US" sz="2550" i="1" dirty="0"/>
              <a:t>Peter</a:t>
            </a:r>
            <a:r>
              <a:rPr lang="en-US" sz="2550" dirty="0"/>
              <a:t> kept saying insistently, "</a:t>
            </a:r>
            <a:r>
              <a:rPr lang="en-US" sz="2550" i="1" dirty="0"/>
              <a:t>Even</a:t>
            </a:r>
            <a:r>
              <a:rPr lang="en-US" sz="2550" dirty="0"/>
              <a:t> if I have to die with You, I will not deny You!" And they all were saying the same thing also. </a:t>
            </a:r>
          </a:p>
          <a:p>
            <a:pPr>
              <a:lnSpc>
                <a:spcPct val="89000"/>
              </a:lnSpc>
              <a:spcBef>
                <a:spcPts val="0"/>
              </a:spcBef>
            </a:pPr>
            <a:r>
              <a:rPr lang="en-US" sz="2550" b="1" dirty="0"/>
              <a:t>Mark 14:36-38</a:t>
            </a:r>
            <a:r>
              <a:rPr lang="en-US" sz="2550" b="1" spc="-150" dirty="0"/>
              <a:t> </a:t>
            </a:r>
            <a:r>
              <a:rPr lang="en-US" sz="2550" spc="-150" dirty="0"/>
              <a:t> And </a:t>
            </a:r>
            <a:r>
              <a:rPr lang="en-US" sz="2550" dirty="0"/>
              <a:t>He was saying</a:t>
            </a:r>
            <a:r>
              <a:rPr lang="en-US" sz="2550" spc="-150" dirty="0"/>
              <a:t>, "Abba! Father! </a:t>
            </a:r>
            <a:r>
              <a:rPr lang="en-US" sz="2550" dirty="0"/>
              <a:t>All things are </a:t>
            </a:r>
            <a:r>
              <a:rPr lang="en-US" sz="2550" spc="-150" dirty="0"/>
              <a:t>possible for You; </a:t>
            </a:r>
            <a:r>
              <a:rPr lang="en-US" sz="2550" dirty="0"/>
              <a:t>remove this cup from Me; yet not what I will, but </a:t>
            </a:r>
            <a:r>
              <a:rPr lang="en-US" sz="2550" spc="-150" dirty="0"/>
              <a:t>what </a:t>
            </a:r>
            <a:r>
              <a:rPr lang="en-US" sz="2550" dirty="0"/>
              <a:t>You will.” And </a:t>
            </a:r>
            <a:r>
              <a:rPr lang="en-US" sz="2550" spc="-150" dirty="0"/>
              <a:t>He came and </a:t>
            </a:r>
            <a:r>
              <a:rPr lang="en-US" sz="2550" dirty="0"/>
              <a:t>found them s</a:t>
            </a:r>
            <a:r>
              <a:rPr lang="en-US" sz="2550" spc="-150" dirty="0"/>
              <a:t>leeping</a:t>
            </a:r>
            <a:r>
              <a:rPr lang="en-US" sz="2550" dirty="0"/>
              <a:t> and said to Peter</a:t>
            </a:r>
            <a:r>
              <a:rPr lang="en-US" sz="2550" spc="-150" dirty="0"/>
              <a:t>, "Simon, are you </a:t>
            </a:r>
            <a:r>
              <a:rPr lang="en-US" sz="2550" dirty="0"/>
              <a:t>asleep? Could you not keep </a:t>
            </a:r>
            <a:r>
              <a:rPr lang="en-US" sz="2550" spc="-150" dirty="0"/>
              <a:t>watch for one hour? Keep </a:t>
            </a:r>
            <a:r>
              <a:rPr lang="en-US" sz="2550" dirty="0"/>
              <a:t>watching an</a:t>
            </a:r>
            <a:r>
              <a:rPr lang="en-US" sz="2550" spc="-150" dirty="0"/>
              <a:t>d </a:t>
            </a:r>
            <a:r>
              <a:rPr lang="en-US" sz="2550" dirty="0"/>
              <a:t>praying </a:t>
            </a:r>
            <a:r>
              <a:rPr lang="en-US" sz="2550" spc="-150" dirty="0"/>
              <a:t>that you may not   come into </a:t>
            </a:r>
            <a:r>
              <a:rPr lang="en-US" sz="2550" dirty="0"/>
              <a:t>temptation;</a:t>
            </a:r>
            <a:r>
              <a:rPr lang="en-US" sz="2550" spc="-150" dirty="0"/>
              <a:t> the </a:t>
            </a:r>
            <a:r>
              <a:rPr lang="en-US" sz="2550" dirty="0"/>
              <a:t>spirit is willing</a:t>
            </a:r>
            <a:r>
              <a:rPr lang="en-US" sz="2550" spc="-150" dirty="0"/>
              <a:t>, but </a:t>
            </a:r>
            <a:r>
              <a:rPr lang="en-US" sz="2550" dirty="0"/>
              <a:t>the flesh is </a:t>
            </a:r>
            <a:r>
              <a:rPr lang="en-US" sz="2550" spc="-150" dirty="0"/>
              <a:t>weak." </a:t>
            </a:r>
          </a:p>
          <a:p>
            <a:pPr>
              <a:lnSpc>
                <a:spcPct val="89000"/>
              </a:lnSpc>
              <a:spcBef>
                <a:spcPts val="0"/>
              </a:spcBef>
            </a:pPr>
            <a:r>
              <a:rPr lang="en-US" sz="2550" b="1" dirty="0"/>
              <a:t>John 18:3 </a:t>
            </a:r>
            <a:r>
              <a:rPr lang="en-US" sz="2550" dirty="0"/>
              <a:t>Judas then, having received the </a:t>
            </a:r>
            <a:r>
              <a:rPr lang="en-US" sz="2550" i="1" dirty="0"/>
              <a:t>Roman</a:t>
            </a:r>
            <a:r>
              <a:rPr lang="en-US" sz="2550" dirty="0"/>
              <a:t> cohort and officers from the chief priests and the Pharisees, came there with lanterns and torches and weapons. </a:t>
            </a:r>
          </a:p>
          <a:p>
            <a:pPr>
              <a:lnSpc>
                <a:spcPct val="89000"/>
              </a:lnSpc>
              <a:spcBef>
                <a:spcPts val="0"/>
              </a:spcBef>
            </a:pPr>
            <a:r>
              <a:rPr lang="en-US" sz="2550" b="1" dirty="0"/>
              <a:t>John 18:10-11 </a:t>
            </a:r>
            <a:r>
              <a:rPr lang="en-US" sz="2550" dirty="0"/>
              <a:t> Simon Peter then, having a sword, drew it and struck the high priest's slave, and cut off his right ear; and the slave's name was </a:t>
            </a:r>
            <a:r>
              <a:rPr lang="en-US" sz="2550" dirty="0" err="1"/>
              <a:t>Malchus</a:t>
            </a:r>
            <a:r>
              <a:rPr lang="en-US" sz="2550" dirty="0"/>
              <a:t>.  So Jesus said to Peter, "Put the sword into the sheath; the cup which the Father has given Me, shall I not drink it?" </a:t>
            </a:r>
            <a:br>
              <a:rPr lang="en-US" sz="2550" dirty="0"/>
            </a:br>
            <a:br>
              <a:rPr lang="en-US" sz="2550" dirty="0"/>
            </a:br>
            <a:endParaRPr lang="en-US" sz="255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4933</TotalTime>
  <Words>1947</Words>
  <Application>Microsoft Office PowerPoint</Application>
  <PresentationFormat>Letter Paper (8.5x11 in)</PresentationFormat>
  <Paragraphs>60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Tahoma</vt:lpstr>
      <vt:lpstr>Tempus Sans ITC</vt:lpstr>
      <vt:lpstr>Tw Cen MT</vt:lpstr>
      <vt:lpstr>Circuit</vt:lpstr>
      <vt:lpstr>A QUESTION OF CHARACTER Lesson 2</vt:lpstr>
      <vt:lpstr> WORD FOR THE JOURNEY</vt:lpstr>
      <vt:lpstr>HOW THE BATTLE IS WAGED</vt:lpstr>
      <vt:lpstr>CONFORMING THOUGHTS</vt:lpstr>
      <vt:lpstr>The nature of tests</vt:lpstr>
      <vt:lpstr>THE ARMOR</vt:lpstr>
      <vt:lpstr>DWELLING ON FAILURE: PAUL</vt:lpstr>
      <vt:lpstr>DWELLING ON FAILURE: PETER</vt:lpstr>
      <vt:lpstr>PREPARED TO DIE</vt:lpstr>
      <vt:lpstr>KNOWING WHEN TO CHANGE</vt:lpstr>
      <vt:lpstr>Opportunity to repent</vt:lpstr>
      <vt:lpstr>A MESSAGE OF RESTORATION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21</cp:revision>
  <cp:lastPrinted>2020-12-12T21:31:22Z</cp:lastPrinted>
  <dcterms:created xsi:type="dcterms:W3CDTF">2016-12-20T15:22:00Z</dcterms:created>
  <dcterms:modified xsi:type="dcterms:W3CDTF">2021-01-20T19:19:10Z</dcterms:modified>
</cp:coreProperties>
</file>