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handoutMasterIdLst>
    <p:handoutMasterId r:id="rId15"/>
  </p:handoutMasterIdLst>
  <p:sldIdLst>
    <p:sldId id="256" r:id="rId2"/>
    <p:sldId id="259" r:id="rId3"/>
    <p:sldId id="260" r:id="rId4"/>
    <p:sldId id="267" r:id="rId5"/>
    <p:sldId id="261" r:id="rId6"/>
    <p:sldId id="262" r:id="rId7"/>
    <p:sldId id="263" r:id="rId8"/>
    <p:sldId id="264" r:id="rId9"/>
    <p:sldId id="265" r:id="rId10"/>
    <p:sldId id="266" r:id="rId11"/>
    <p:sldId id="268" r:id="rId12"/>
    <p:sldId id="269" r:id="rId13"/>
    <p:sldId id="270" r:id="rId14"/>
  </p:sldIdLst>
  <p:sldSz cx="9144000" cy="6858000" type="letter"/>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051"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6D81201-0A12-4068-8D9E-3DAE313D4218}" type="datetimeFigureOut">
              <a:rPr lang="en-US" smtClean="0"/>
              <a:pPr/>
              <a:t>1/12/2021</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C8D7BC5C-8615-4922-A495-1583658F99B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fld id="{48A87A34-81AB-432B-8DAE-1953F412C126}" type="datetimeFigureOut">
              <a:rPr lang="en-US" smtClean="0"/>
              <a:pPr/>
              <a:t>1/12/2021</a:t>
            </a:fld>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chemeClr val="accent6">
                    <a:lumMod val="50000"/>
                  </a:schemeClr>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chemeClr val="accent6">
                    <a:lumMod val="50000"/>
                  </a:schemeClr>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fld id="{48A87A34-81AB-432B-8DAE-1953F412C126}" type="datetimeFigureOut">
              <a:rPr lang="en-US" smtClean="0"/>
              <a:pPr/>
              <a:t>1/12/2021</a:t>
            </a:fld>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smtClean="0"/>
              <a:pPr/>
              <a:t>1/12/2021</a:t>
            </a:fld>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 QUESTION</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OF CHARACTER</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b="1"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96331"/>
          </a:xfrm>
        </p:spPr>
        <p:txBody>
          <a:bodyPr/>
          <a:lstStyle/>
          <a:p>
            <a:r>
              <a:rPr lang="en-US" dirty="0">
                <a:solidFill>
                  <a:srgbClr val="002060"/>
                </a:solidFill>
              </a:rPr>
              <a:t>Opportunity to repent</a:t>
            </a:r>
          </a:p>
        </p:txBody>
      </p:sp>
      <p:sp>
        <p:nvSpPr>
          <p:cNvPr id="3" name="Content Placeholder 2"/>
          <p:cNvSpPr>
            <a:spLocks noGrp="1"/>
          </p:cNvSpPr>
          <p:nvPr>
            <p:ph idx="1"/>
          </p:nvPr>
        </p:nvSpPr>
        <p:spPr>
          <a:xfrm>
            <a:off x="0" y="1023582"/>
            <a:ext cx="9143999" cy="5834418"/>
          </a:xfrm>
        </p:spPr>
        <p:txBody>
          <a:bodyPr>
            <a:noAutofit/>
          </a:bodyPr>
          <a:lstStyle/>
          <a:p>
            <a:pPr>
              <a:lnSpc>
                <a:spcPct val="95000"/>
              </a:lnSpc>
            </a:pPr>
            <a:r>
              <a:rPr lang="en-US" b="1" dirty="0">
                <a:solidFill>
                  <a:srgbClr val="002060"/>
                </a:solidFill>
              </a:rPr>
              <a:t>Jeremiah 7:1-7  </a:t>
            </a:r>
            <a:r>
              <a:rPr lang="en-US" dirty="0">
                <a:solidFill>
                  <a:srgbClr val="002060"/>
                </a:solidFill>
              </a:rPr>
              <a:t>The word that came to Jeremiah from the </a:t>
            </a:r>
            <a:r>
              <a:rPr lang="en-US" cap="small" dirty="0">
                <a:solidFill>
                  <a:srgbClr val="002060"/>
                </a:solidFill>
              </a:rPr>
              <a:t>LORD</a:t>
            </a:r>
            <a:r>
              <a:rPr lang="en-US" dirty="0">
                <a:solidFill>
                  <a:srgbClr val="002060"/>
                </a:solidFill>
              </a:rPr>
              <a:t>, saying, "Stand in the gate of the </a:t>
            </a:r>
            <a:r>
              <a:rPr lang="en-US" cap="small" dirty="0">
                <a:solidFill>
                  <a:srgbClr val="002060"/>
                </a:solidFill>
              </a:rPr>
              <a:t>LORD'S</a:t>
            </a:r>
            <a:r>
              <a:rPr lang="en-US" dirty="0">
                <a:solidFill>
                  <a:srgbClr val="002060"/>
                </a:solidFill>
              </a:rPr>
              <a:t> house and proclaim there this word and say, 'Hear the word of the </a:t>
            </a:r>
            <a:r>
              <a:rPr lang="en-US" cap="small" dirty="0">
                <a:solidFill>
                  <a:srgbClr val="002060"/>
                </a:solidFill>
              </a:rPr>
              <a:t>LORD</a:t>
            </a:r>
            <a:r>
              <a:rPr lang="en-US" dirty="0">
                <a:solidFill>
                  <a:srgbClr val="002060"/>
                </a:solidFill>
              </a:rPr>
              <a:t>, all you of Judah, who enter by these gates to worship the </a:t>
            </a:r>
            <a:r>
              <a:rPr lang="en-US" cap="small" dirty="0">
                <a:solidFill>
                  <a:srgbClr val="002060"/>
                </a:solidFill>
              </a:rPr>
              <a:t>LORD</a:t>
            </a:r>
            <a:r>
              <a:rPr lang="en-US" dirty="0">
                <a:solidFill>
                  <a:srgbClr val="002060"/>
                </a:solidFill>
              </a:rPr>
              <a:t>!’” Thus says the </a:t>
            </a:r>
            <a:r>
              <a:rPr lang="en-US" cap="small" dirty="0">
                <a:solidFill>
                  <a:srgbClr val="002060"/>
                </a:solidFill>
              </a:rPr>
              <a:t>LORD</a:t>
            </a:r>
            <a:r>
              <a:rPr lang="en-US" dirty="0">
                <a:solidFill>
                  <a:srgbClr val="002060"/>
                </a:solidFill>
              </a:rPr>
              <a:t> of hosts, the God of Israel, "Amend your ways and your deeds, and I will let you dwell in this place. Do not trust in deceptive words, saying, 'This is the temple of the </a:t>
            </a:r>
            <a:r>
              <a:rPr lang="en-US" cap="small" dirty="0">
                <a:solidFill>
                  <a:srgbClr val="002060"/>
                </a:solidFill>
              </a:rPr>
              <a:t>LORD</a:t>
            </a:r>
            <a:r>
              <a:rPr lang="en-US" dirty="0">
                <a:solidFill>
                  <a:srgbClr val="002060"/>
                </a:solidFill>
              </a:rPr>
              <a:t>, the temple of the </a:t>
            </a:r>
            <a:r>
              <a:rPr lang="en-US" cap="small" dirty="0">
                <a:solidFill>
                  <a:srgbClr val="002060"/>
                </a:solidFill>
              </a:rPr>
              <a:t>LORD</a:t>
            </a:r>
            <a:r>
              <a:rPr lang="en-US" dirty="0">
                <a:solidFill>
                  <a:srgbClr val="002060"/>
                </a:solidFill>
              </a:rPr>
              <a:t>, the temple of the </a:t>
            </a:r>
            <a:r>
              <a:rPr lang="en-US" cap="small" dirty="0">
                <a:solidFill>
                  <a:srgbClr val="002060"/>
                </a:solidFill>
              </a:rPr>
              <a:t>LORD</a:t>
            </a:r>
            <a:r>
              <a:rPr lang="en-US" dirty="0">
                <a:solidFill>
                  <a:srgbClr val="002060"/>
                </a:solidFill>
              </a:rPr>
              <a:t>.’ For if you truly amend your ways and your deeds, if you truly practice justice between a man and his neighbor, </a:t>
            </a:r>
            <a:r>
              <a:rPr lang="en-US" i="1" dirty="0">
                <a:solidFill>
                  <a:srgbClr val="002060"/>
                </a:solidFill>
              </a:rPr>
              <a:t>if</a:t>
            </a:r>
            <a:r>
              <a:rPr lang="en-US" dirty="0">
                <a:solidFill>
                  <a:srgbClr val="002060"/>
                </a:solidFill>
              </a:rPr>
              <a:t> you do not oppress the alien, the orphan, or the widow, and do not shed innocent blood in this place, nor walk after other gods to your own ruin, then I will let you dwell in this place, in the land that I gave to your fathers forever and ever.” </a:t>
            </a:r>
          </a:p>
          <a:p>
            <a:pPr>
              <a:lnSpc>
                <a:spcPct val="95000"/>
              </a:lnSpc>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45383"/>
          </a:xfrm>
        </p:spPr>
        <p:txBody>
          <a:bodyPr>
            <a:normAutofit/>
          </a:bodyPr>
          <a:lstStyle/>
          <a:p>
            <a:r>
              <a:rPr lang="en-US" sz="4400" dirty="0">
                <a:solidFill>
                  <a:srgbClr val="002060"/>
                </a:solidFill>
              </a:rPr>
              <a:t>REPENTANCE AND TRIALS</a:t>
            </a:r>
          </a:p>
        </p:txBody>
      </p:sp>
      <p:sp>
        <p:nvSpPr>
          <p:cNvPr id="3" name="Content Placeholder 2"/>
          <p:cNvSpPr>
            <a:spLocks noGrp="1"/>
          </p:cNvSpPr>
          <p:nvPr>
            <p:ph idx="1"/>
          </p:nvPr>
        </p:nvSpPr>
        <p:spPr>
          <a:xfrm>
            <a:off x="0" y="1099930"/>
            <a:ext cx="9143999" cy="5758070"/>
          </a:xfrm>
        </p:spPr>
        <p:txBody>
          <a:bodyPr>
            <a:noAutofit/>
          </a:bodyPr>
          <a:lstStyle/>
          <a:p>
            <a:pPr>
              <a:lnSpc>
                <a:spcPct val="95000"/>
              </a:lnSpc>
            </a:pPr>
            <a:r>
              <a:rPr lang="en-US" sz="2700" dirty="0">
                <a:solidFill>
                  <a:srgbClr val="002060"/>
                </a:solidFill>
              </a:rPr>
              <a:t>God sometimes uses trials to lead us to repentance</a:t>
            </a:r>
          </a:p>
          <a:p>
            <a:pPr>
              <a:lnSpc>
                <a:spcPct val="95000"/>
              </a:lnSpc>
            </a:pPr>
            <a:r>
              <a:rPr lang="en-US" sz="2700" b="1" dirty="0">
                <a:solidFill>
                  <a:srgbClr val="002060"/>
                </a:solidFill>
              </a:rPr>
              <a:t>James 1:2-4 </a:t>
            </a:r>
            <a:r>
              <a:rPr lang="en-US" sz="2700" dirty="0">
                <a:solidFill>
                  <a:srgbClr val="002060"/>
                </a:solidFill>
              </a:rPr>
              <a:t>Consider it all joy, my brethren, when you encounter various trials, knowing that the testing of your faith produces endurance. And let endurance have </a:t>
            </a:r>
            <a:r>
              <a:rPr lang="en-US" sz="2700" i="1" dirty="0">
                <a:solidFill>
                  <a:srgbClr val="002060"/>
                </a:solidFill>
              </a:rPr>
              <a:t>its</a:t>
            </a:r>
            <a:r>
              <a:rPr lang="en-US" sz="2700" dirty="0">
                <a:solidFill>
                  <a:srgbClr val="002060"/>
                </a:solidFill>
              </a:rPr>
              <a:t> perfect result, so that you may be perfect and complete, lacking in nothing. </a:t>
            </a:r>
          </a:p>
          <a:p>
            <a:pPr>
              <a:lnSpc>
                <a:spcPct val="95000"/>
              </a:lnSpc>
            </a:pPr>
            <a:r>
              <a:rPr lang="en-US" sz="2700" dirty="0">
                <a:solidFill>
                  <a:srgbClr val="002060"/>
                </a:solidFill>
              </a:rPr>
              <a:t>Testing: </a:t>
            </a:r>
            <a:r>
              <a:rPr lang="en-US" sz="2700" i="1" dirty="0" err="1">
                <a:solidFill>
                  <a:srgbClr val="002060"/>
                </a:solidFill>
              </a:rPr>
              <a:t>dokimion</a:t>
            </a:r>
            <a:r>
              <a:rPr lang="en-US" sz="2700" i="1" dirty="0">
                <a:solidFill>
                  <a:srgbClr val="002060"/>
                </a:solidFill>
              </a:rPr>
              <a:t>: </a:t>
            </a:r>
            <a:r>
              <a:rPr lang="en-US" sz="2700" dirty="0">
                <a:solidFill>
                  <a:srgbClr val="002060"/>
                </a:solidFill>
              </a:rPr>
              <a:t>refining</a:t>
            </a:r>
          </a:p>
          <a:p>
            <a:pPr>
              <a:lnSpc>
                <a:spcPct val="95000"/>
              </a:lnSpc>
            </a:pPr>
            <a:r>
              <a:rPr lang="en-US" sz="2700" dirty="0">
                <a:solidFill>
                  <a:srgbClr val="002060"/>
                </a:solidFill>
              </a:rPr>
              <a:t>Endurance: </a:t>
            </a:r>
            <a:r>
              <a:rPr lang="en-US" sz="2700" i="1" dirty="0" err="1">
                <a:solidFill>
                  <a:srgbClr val="002060"/>
                </a:solidFill>
              </a:rPr>
              <a:t>hupomone</a:t>
            </a:r>
            <a:r>
              <a:rPr lang="en-US" sz="2700" dirty="0">
                <a:solidFill>
                  <a:srgbClr val="002060"/>
                </a:solidFill>
              </a:rPr>
              <a:t> from</a:t>
            </a:r>
            <a:r>
              <a:rPr lang="en-US" sz="2700" i="1" dirty="0">
                <a:solidFill>
                  <a:srgbClr val="002060"/>
                </a:solidFill>
              </a:rPr>
              <a:t> </a:t>
            </a:r>
            <a:r>
              <a:rPr lang="en-US" sz="2700" i="1" dirty="0" err="1">
                <a:solidFill>
                  <a:srgbClr val="002060"/>
                </a:solidFill>
              </a:rPr>
              <a:t>hupomeno</a:t>
            </a:r>
            <a:r>
              <a:rPr lang="en-US" sz="2700" dirty="0">
                <a:solidFill>
                  <a:srgbClr val="002060"/>
                </a:solidFill>
              </a:rPr>
              <a:t>: patient, hopeful continuance</a:t>
            </a:r>
          </a:p>
          <a:p>
            <a:pPr>
              <a:lnSpc>
                <a:spcPct val="95000"/>
              </a:lnSpc>
            </a:pPr>
            <a:r>
              <a:rPr lang="en-US" sz="2700" b="1" dirty="0">
                <a:solidFill>
                  <a:srgbClr val="002060"/>
                </a:solidFill>
              </a:rPr>
              <a:t>Romans 5:3-4</a:t>
            </a:r>
            <a:r>
              <a:rPr lang="en-US" sz="2700" dirty="0">
                <a:solidFill>
                  <a:srgbClr val="002060"/>
                </a:solidFill>
              </a:rPr>
              <a:t> And not only this, but we also exult in our tribulations, knowing that tribulation brings about </a:t>
            </a:r>
            <a:r>
              <a:rPr lang="en-US" sz="2700" u="sng" dirty="0">
                <a:solidFill>
                  <a:srgbClr val="002060"/>
                </a:solidFill>
              </a:rPr>
              <a:t>perseverance</a:t>
            </a:r>
            <a:r>
              <a:rPr lang="en-US" sz="2700" dirty="0">
                <a:solidFill>
                  <a:srgbClr val="002060"/>
                </a:solidFill>
              </a:rPr>
              <a:t>; and perseverance, </a:t>
            </a:r>
            <a:r>
              <a:rPr lang="en-US" sz="2700" u="sng" dirty="0">
                <a:solidFill>
                  <a:srgbClr val="002060"/>
                </a:solidFill>
              </a:rPr>
              <a:t>proven</a:t>
            </a:r>
            <a:r>
              <a:rPr lang="en-US" sz="2700" dirty="0">
                <a:solidFill>
                  <a:srgbClr val="002060"/>
                </a:solidFill>
              </a:rPr>
              <a:t> character; and proven character, hope;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1313646"/>
          </a:xfrm>
        </p:spPr>
        <p:txBody>
          <a:bodyPr/>
          <a:lstStyle/>
          <a:p>
            <a:r>
              <a:rPr lang="en-US" dirty="0">
                <a:solidFill>
                  <a:srgbClr val="002060"/>
                </a:solidFill>
              </a:rPr>
              <a:t>CAN I </a:t>
            </a:r>
            <a:r>
              <a:rPr lang="en-US" b="1" dirty="0">
                <a:solidFill>
                  <a:srgbClr val="002060"/>
                </a:solidFill>
              </a:rPr>
              <a:t>TRUST</a:t>
            </a:r>
            <a:r>
              <a:rPr lang="en-US" dirty="0">
                <a:solidFill>
                  <a:srgbClr val="002060"/>
                </a:solidFill>
              </a:rPr>
              <a:t> GOD; CAN </a:t>
            </a:r>
            <a:r>
              <a:rPr lang="en-US" b="1" dirty="0">
                <a:solidFill>
                  <a:srgbClr val="002060"/>
                </a:solidFill>
              </a:rPr>
              <a:t>I </a:t>
            </a:r>
            <a:r>
              <a:rPr lang="en-US" dirty="0">
                <a:solidFill>
                  <a:srgbClr val="002060"/>
                </a:solidFill>
              </a:rPr>
              <a:t>TRUST GOD</a:t>
            </a:r>
          </a:p>
        </p:txBody>
      </p:sp>
      <p:sp>
        <p:nvSpPr>
          <p:cNvPr id="3" name="Content Placeholder 2"/>
          <p:cNvSpPr>
            <a:spLocks noGrp="1"/>
          </p:cNvSpPr>
          <p:nvPr>
            <p:ph idx="1"/>
          </p:nvPr>
        </p:nvSpPr>
        <p:spPr>
          <a:xfrm>
            <a:off x="0" y="1214652"/>
            <a:ext cx="9143999" cy="5643348"/>
          </a:xfrm>
        </p:spPr>
        <p:txBody>
          <a:bodyPr/>
          <a:lstStyle/>
          <a:p>
            <a:pPr>
              <a:lnSpc>
                <a:spcPct val="95000"/>
              </a:lnSpc>
            </a:pPr>
            <a:r>
              <a:rPr lang="en-US" b="1" dirty="0">
                <a:solidFill>
                  <a:srgbClr val="002060"/>
                </a:solidFill>
              </a:rPr>
              <a:t>Hebrews 13:20-21 </a:t>
            </a:r>
            <a:r>
              <a:rPr lang="en-US" dirty="0">
                <a:solidFill>
                  <a:srgbClr val="002060"/>
                </a:solidFill>
              </a:rPr>
              <a:t> Now the God of peace, who brought up from the dead the great Shepherd of the sheep through the blood of the eternal covenant, </a:t>
            </a:r>
            <a:r>
              <a:rPr lang="en-US" i="1" dirty="0">
                <a:solidFill>
                  <a:srgbClr val="002060"/>
                </a:solidFill>
              </a:rPr>
              <a:t>even</a:t>
            </a:r>
            <a:r>
              <a:rPr lang="en-US" dirty="0">
                <a:solidFill>
                  <a:srgbClr val="002060"/>
                </a:solidFill>
              </a:rPr>
              <a:t> Jesus our Lord, </a:t>
            </a:r>
            <a:br>
              <a:rPr lang="en-US" dirty="0">
                <a:solidFill>
                  <a:srgbClr val="002060"/>
                </a:solidFill>
              </a:rPr>
            </a:br>
            <a:r>
              <a:rPr lang="en-US" dirty="0">
                <a:solidFill>
                  <a:srgbClr val="002060"/>
                </a:solidFill>
              </a:rPr>
              <a:t>equip you in every good thing to do His will, working in us that which is pleasing in His sight, through Jesus Christ, to whom </a:t>
            </a:r>
            <a:r>
              <a:rPr lang="en-US" i="1" dirty="0">
                <a:solidFill>
                  <a:srgbClr val="002060"/>
                </a:solidFill>
              </a:rPr>
              <a:t>be</a:t>
            </a:r>
            <a:r>
              <a:rPr lang="en-US" dirty="0">
                <a:solidFill>
                  <a:srgbClr val="002060"/>
                </a:solidFill>
              </a:rPr>
              <a:t> the glory forever and ever. Amen.</a:t>
            </a:r>
          </a:p>
          <a:p>
            <a:pPr>
              <a:lnSpc>
                <a:spcPct val="95000"/>
              </a:lnSpc>
            </a:pPr>
            <a:r>
              <a:rPr lang="en-US" dirty="0">
                <a:solidFill>
                  <a:srgbClr val="002060"/>
                </a:solidFill>
              </a:rPr>
              <a:t>When we see what God is doing, we should do whatever is necessary to make His purpose our purpose</a:t>
            </a:r>
          </a:p>
          <a:p>
            <a:pPr>
              <a:lnSpc>
                <a:spcPct val="95000"/>
              </a:lnSpc>
            </a:pPr>
            <a:r>
              <a:rPr lang="en-US" dirty="0">
                <a:solidFill>
                  <a:srgbClr val="002060"/>
                </a:solidFill>
              </a:rPr>
              <a:t>We should ask God to bring relevant passages of scripture to our attention and pray seeking God’s will</a:t>
            </a:r>
          </a:p>
          <a:p>
            <a:pPr>
              <a:lnSpc>
                <a:spcPct val="95000"/>
              </a:lnSpc>
            </a:pPr>
            <a:r>
              <a:rPr lang="en-US" dirty="0">
                <a:solidFill>
                  <a:srgbClr val="002060"/>
                </a:solidFill>
              </a:rPr>
              <a:t>We should remember lessons learned in past trials</a:t>
            </a:r>
          </a:p>
          <a:p>
            <a:pPr>
              <a:lnSpc>
                <a:spcPct val="95000"/>
              </a:lnSpc>
            </a:pPr>
            <a:r>
              <a:rPr lang="en-US" dirty="0">
                <a:solidFill>
                  <a:srgbClr val="002060"/>
                </a:solidFill>
              </a:rPr>
              <a:t>We should desire to grow in holiness, recognizing our inability to do anything righteous apart from God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002060"/>
                </a:solidFill>
              </a:rPr>
              <a:t>THE QUESTION</a:t>
            </a:r>
          </a:p>
        </p:txBody>
      </p:sp>
      <p:sp>
        <p:nvSpPr>
          <p:cNvPr id="3" name="Content Placeholder 2"/>
          <p:cNvSpPr>
            <a:spLocks noGrp="1"/>
          </p:cNvSpPr>
          <p:nvPr>
            <p:ph idx="1"/>
          </p:nvPr>
        </p:nvSpPr>
        <p:spPr/>
        <p:txBody>
          <a:bodyPr/>
          <a:lstStyle/>
          <a:p>
            <a:pPr>
              <a:buNone/>
            </a:pPr>
            <a:r>
              <a:rPr lang="en-US" dirty="0"/>
              <a:t>  </a:t>
            </a:r>
            <a:r>
              <a:rPr lang="en-US" sz="3200" dirty="0">
                <a:solidFill>
                  <a:srgbClr val="002060"/>
                </a:solidFill>
              </a:rPr>
              <a:t>A flood of ungodliness is being unleashed worldwide at unprecedented levels. As a mighty tide of humankind turns away from God, how can we see a mightier tide stirring in His people?</a:t>
            </a:r>
          </a:p>
          <a:p>
            <a:pPr algn="ctr">
              <a:buNone/>
            </a:pPr>
            <a:r>
              <a:rPr lang="en-US" sz="3200" dirty="0">
                <a:solidFill>
                  <a:srgbClr val="002060"/>
                </a:solidFill>
              </a:rPr>
              <a:t>  What do you see God doing?    </a:t>
            </a:r>
          </a:p>
          <a:p>
            <a:pPr algn="ctr">
              <a:buNone/>
            </a:pPr>
            <a:r>
              <a:rPr lang="en-US" sz="3200" dirty="0">
                <a:solidFill>
                  <a:srgbClr val="002060"/>
                </a:solidFill>
              </a:rPr>
              <a:t>  What has He called us to do?</a:t>
            </a:r>
          </a:p>
          <a:p>
            <a:pPr algn="ctr">
              <a:buNone/>
            </a:pPr>
            <a:r>
              <a:rPr lang="en-US" sz="3200" dirty="0">
                <a:solidFill>
                  <a:srgbClr val="002060"/>
                </a:solidFill>
              </a:rPr>
              <a:t>  What has He called me to 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41740"/>
          </a:xfrm>
        </p:spPr>
        <p:txBody>
          <a:bodyPr>
            <a:normAutofit/>
          </a:bodyPr>
          <a:lstStyle/>
          <a:p>
            <a:r>
              <a:rPr lang="en-US" sz="5400" dirty="0">
                <a:solidFill>
                  <a:srgbClr val="002060"/>
                </a:solidFill>
              </a:rPr>
              <a:t>ABOUT THIS CLASS</a:t>
            </a:r>
          </a:p>
        </p:txBody>
      </p:sp>
      <p:sp>
        <p:nvSpPr>
          <p:cNvPr id="3" name="Content Placeholder 2"/>
          <p:cNvSpPr>
            <a:spLocks noGrp="1"/>
          </p:cNvSpPr>
          <p:nvPr>
            <p:ph idx="1"/>
          </p:nvPr>
        </p:nvSpPr>
        <p:spPr>
          <a:xfrm>
            <a:off x="0" y="955343"/>
            <a:ext cx="9143999" cy="5902657"/>
          </a:xfrm>
        </p:spPr>
        <p:txBody>
          <a:bodyPr>
            <a:noAutofit/>
          </a:bodyPr>
          <a:lstStyle/>
          <a:p>
            <a:pPr marL="0" indent="0" algn="ctr">
              <a:lnSpc>
                <a:spcPct val="100000"/>
              </a:lnSpc>
              <a:spcBef>
                <a:spcPts val="300"/>
              </a:spcBef>
              <a:buNone/>
            </a:pPr>
            <a:r>
              <a:rPr lang="en-US" b="1" dirty="0">
                <a:solidFill>
                  <a:srgbClr val="002060"/>
                </a:solidFill>
              </a:rPr>
              <a:t>YOU WILL NEED:</a:t>
            </a:r>
          </a:p>
          <a:p>
            <a:pPr algn="ctr">
              <a:lnSpc>
                <a:spcPct val="100000"/>
              </a:lnSpc>
              <a:spcBef>
                <a:spcPts val="300"/>
              </a:spcBef>
              <a:buNone/>
            </a:pPr>
            <a:r>
              <a:rPr lang="en-US" dirty="0">
                <a:solidFill>
                  <a:srgbClr val="002060"/>
                </a:solidFill>
              </a:rPr>
              <a:t>     Workbook</a:t>
            </a:r>
          </a:p>
          <a:p>
            <a:pPr algn="ctr">
              <a:lnSpc>
                <a:spcPct val="100000"/>
              </a:lnSpc>
              <a:spcBef>
                <a:spcPts val="300"/>
              </a:spcBef>
              <a:buNone/>
            </a:pPr>
            <a:r>
              <a:rPr lang="en-US" dirty="0">
                <a:solidFill>
                  <a:srgbClr val="002060"/>
                </a:solidFill>
              </a:rPr>
              <a:t>     A good Bible translation or device that contains one</a:t>
            </a:r>
          </a:p>
          <a:p>
            <a:pPr>
              <a:lnSpc>
                <a:spcPct val="100000"/>
              </a:lnSpc>
              <a:spcBef>
                <a:spcPts val="300"/>
              </a:spcBef>
              <a:buNone/>
            </a:pPr>
            <a:endParaRPr lang="en-US" dirty="0">
              <a:solidFill>
                <a:srgbClr val="002060"/>
              </a:solidFill>
            </a:endParaRPr>
          </a:p>
          <a:p>
            <a:pPr>
              <a:lnSpc>
                <a:spcPct val="100000"/>
              </a:lnSpc>
              <a:spcBef>
                <a:spcPts val="300"/>
              </a:spcBef>
              <a:buNone/>
            </a:pPr>
            <a:r>
              <a:rPr lang="en-US" dirty="0">
                <a:solidFill>
                  <a:srgbClr val="002060"/>
                </a:solidFill>
              </a:rPr>
              <a:t>     </a:t>
            </a:r>
          </a:p>
          <a:p>
            <a:pPr>
              <a:lnSpc>
                <a:spcPct val="100000"/>
              </a:lnSpc>
              <a:spcBef>
                <a:spcPts val="300"/>
              </a:spcBef>
              <a:buNone/>
            </a:pPr>
            <a:r>
              <a:rPr lang="en-US" dirty="0"/>
              <a:t>     </a:t>
            </a:r>
          </a:p>
          <a:p>
            <a:pPr>
              <a:lnSpc>
                <a:spcPct val="100000"/>
              </a:lnSpc>
              <a:spcBef>
                <a:spcPts val="300"/>
              </a:spcBef>
              <a:buNone/>
            </a:pPr>
            <a:endParaRPr lang="en-US" dirty="0"/>
          </a:p>
          <a:p>
            <a:pPr>
              <a:lnSpc>
                <a:spcPct val="100000"/>
              </a:lnSpc>
              <a:spcBef>
                <a:spcPts val="300"/>
              </a:spcBef>
              <a:buNone/>
            </a:pPr>
            <a:r>
              <a:rPr lang="en-US" sz="800" dirty="0"/>
              <a:t>  </a:t>
            </a:r>
          </a:p>
          <a:p>
            <a:pPr>
              <a:lnSpc>
                <a:spcPct val="100000"/>
              </a:lnSpc>
              <a:spcBef>
                <a:spcPts val="300"/>
              </a:spcBef>
              <a:buNone/>
            </a:pPr>
            <a:r>
              <a:rPr lang="en-US" dirty="0"/>
              <a:t>    </a:t>
            </a:r>
            <a:r>
              <a:rPr lang="en-US" dirty="0">
                <a:solidFill>
                  <a:srgbClr val="002060"/>
                </a:solidFill>
              </a:rPr>
              <a:t>A concordance or device that contains one</a:t>
            </a:r>
          </a:p>
          <a:p>
            <a:pPr algn="ctr">
              <a:lnSpc>
                <a:spcPct val="90000"/>
              </a:lnSpc>
              <a:spcBef>
                <a:spcPts val="300"/>
              </a:spcBef>
              <a:buNone/>
            </a:pPr>
            <a:r>
              <a:rPr lang="en-US" dirty="0">
                <a:solidFill>
                  <a:srgbClr val="002060"/>
                </a:solidFill>
              </a:rPr>
              <a:t>    A willingness to study and learn</a:t>
            </a:r>
          </a:p>
          <a:p>
            <a:pPr marL="0" indent="0" algn="ctr">
              <a:lnSpc>
                <a:spcPct val="100000"/>
              </a:lnSpc>
              <a:spcBef>
                <a:spcPts val="300"/>
              </a:spcBef>
              <a:buNone/>
            </a:pPr>
            <a:r>
              <a:rPr lang="en-US" b="1" dirty="0">
                <a:solidFill>
                  <a:srgbClr val="002060"/>
                </a:solidFill>
              </a:rPr>
              <a:t>HELPFUL THINGS</a:t>
            </a:r>
          </a:p>
          <a:p>
            <a:pPr algn="ctr">
              <a:lnSpc>
                <a:spcPct val="100000"/>
              </a:lnSpc>
              <a:spcBef>
                <a:spcPts val="300"/>
              </a:spcBef>
              <a:buNone/>
            </a:pPr>
            <a:r>
              <a:rPr lang="en-US" dirty="0">
                <a:solidFill>
                  <a:srgbClr val="002060"/>
                </a:solidFill>
              </a:rPr>
              <a:t>     A Bible atlas, TDNT and TWOT or TDOT, Bible dictionary </a:t>
            </a:r>
          </a:p>
          <a:p>
            <a:pPr algn="ctr">
              <a:lnSpc>
                <a:spcPct val="100000"/>
              </a:lnSpc>
              <a:spcBef>
                <a:spcPts val="0"/>
              </a:spcBef>
              <a:buNone/>
            </a:pPr>
            <a:r>
              <a:rPr lang="en-US" dirty="0">
                <a:solidFill>
                  <a:srgbClr val="002060"/>
                </a:solidFill>
              </a:rPr>
              <a:t>     Recommended: a good Bible study program</a:t>
            </a:r>
          </a:p>
          <a:p>
            <a:pPr algn="ctr">
              <a:lnSpc>
                <a:spcPct val="100000"/>
              </a:lnSpc>
              <a:spcBef>
                <a:spcPts val="0"/>
              </a:spcBef>
              <a:buNone/>
            </a:pPr>
            <a:r>
              <a:rPr lang="en-US" dirty="0">
                <a:solidFill>
                  <a:srgbClr val="002060"/>
                </a:solidFill>
              </a:rPr>
              <a:t>     </a:t>
            </a:r>
            <a:r>
              <a:rPr lang="en-US" b="1" dirty="0">
                <a:solidFill>
                  <a:srgbClr val="002060"/>
                </a:solidFill>
              </a:rPr>
              <a:t>Online: guardingthetruth.org                                         </a:t>
            </a:r>
          </a:p>
          <a:p>
            <a:pPr algn="ctr">
              <a:lnSpc>
                <a:spcPct val="100000"/>
              </a:lnSpc>
              <a:spcBef>
                <a:spcPts val="0"/>
              </a:spcBef>
              <a:buNone/>
            </a:pPr>
            <a:endParaRPr lang="en-US" dirty="0">
              <a:solidFill>
                <a:srgbClr val="002060"/>
              </a:solidFill>
            </a:endParaRPr>
          </a:p>
          <a:p>
            <a:pPr algn="ctr">
              <a:lnSpc>
                <a:spcPct val="100000"/>
              </a:lnSpc>
              <a:spcBef>
                <a:spcPts val="0"/>
              </a:spcBef>
              <a:buNone/>
            </a:pPr>
            <a:r>
              <a:rPr lang="en-US" dirty="0">
                <a:solidFill>
                  <a:srgbClr val="002060"/>
                </a:solidFill>
              </a:rPr>
              <a:t>    </a:t>
            </a:r>
          </a:p>
        </p:txBody>
      </p:sp>
      <p:pic>
        <p:nvPicPr>
          <p:cNvPr id="4" name="Picture 3" descr="http://www.apbrown2.net/web/TranslationComparisonChart_files/image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233" y="2405455"/>
            <a:ext cx="8401050" cy="17430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a:t>
            </a:r>
            <a:r>
              <a:rPr lang="en-US" sz="4800" dirty="0">
                <a:solidFill>
                  <a:srgbClr val="002060"/>
                </a:solidFill>
              </a:rPr>
              <a:t>WORD FOR THE JOURNEY</a:t>
            </a:r>
          </a:p>
        </p:txBody>
      </p:sp>
      <p:sp>
        <p:nvSpPr>
          <p:cNvPr id="3" name="Content Placeholder 2"/>
          <p:cNvSpPr>
            <a:spLocks noGrp="1"/>
          </p:cNvSpPr>
          <p:nvPr>
            <p:ph idx="1"/>
          </p:nvPr>
        </p:nvSpPr>
        <p:spPr>
          <a:xfrm>
            <a:off x="0" y="1084218"/>
            <a:ext cx="9143999" cy="5773782"/>
          </a:xfrm>
        </p:spPr>
        <p:txBody>
          <a:bodyPr>
            <a:normAutofit lnSpcReduction="10000"/>
          </a:bodyPr>
          <a:lstStyle/>
          <a:p>
            <a:pPr>
              <a:lnSpc>
                <a:spcPct val="100000"/>
              </a:lnSpc>
              <a:spcBef>
                <a:spcPts val="300"/>
              </a:spcBef>
            </a:pPr>
            <a:r>
              <a:rPr lang="en-US" b="1" dirty="0">
                <a:solidFill>
                  <a:srgbClr val="002060"/>
                </a:solidFill>
              </a:rPr>
              <a:t>Romans 12:1-2 </a:t>
            </a:r>
            <a:r>
              <a:rPr lang="en-US" dirty="0">
                <a:solidFill>
                  <a:srgbClr val="002060"/>
                </a:solidFill>
              </a:rPr>
              <a:t> Therefore I urge you, brethren, by the mercies of God, to present your bodies a living and holy sacrifice, acceptable to God, </a:t>
            </a:r>
            <a:r>
              <a:rPr lang="en-US" i="1" dirty="0">
                <a:solidFill>
                  <a:srgbClr val="002060"/>
                </a:solidFill>
              </a:rPr>
              <a:t>which is</a:t>
            </a:r>
            <a:r>
              <a:rPr lang="en-US" dirty="0">
                <a:solidFill>
                  <a:srgbClr val="002060"/>
                </a:solidFill>
              </a:rPr>
              <a:t> your spiritual service of worship. And do not be conformed to this world, but be transformed by the renewing of your mind, so that you may prove what the will of God is, that which is good and acceptable and perfect. </a:t>
            </a:r>
          </a:p>
          <a:p>
            <a:pPr>
              <a:lnSpc>
                <a:spcPct val="100000"/>
              </a:lnSpc>
              <a:spcBef>
                <a:spcPts val="300"/>
              </a:spcBef>
            </a:pPr>
            <a:r>
              <a:rPr lang="en-US" dirty="0">
                <a:solidFill>
                  <a:srgbClr val="002060"/>
                </a:solidFill>
              </a:rPr>
              <a:t>Prove: </a:t>
            </a:r>
            <a:r>
              <a:rPr lang="en-US" i="1" dirty="0" err="1">
                <a:solidFill>
                  <a:srgbClr val="002060"/>
                </a:solidFill>
              </a:rPr>
              <a:t>dokimazo</a:t>
            </a:r>
            <a:r>
              <a:rPr lang="en-US" i="1" dirty="0">
                <a:solidFill>
                  <a:srgbClr val="002060"/>
                </a:solidFill>
              </a:rPr>
              <a:t>: </a:t>
            </a:r>
            <a:r>
              <a:rPr lang="en-US" dirty="0">
                <a:solidFill>
                  <a:srgbClr val="002060"/>
                </a:solidFill>
              </a:rPr>
              <a:t>to assay, test, or approve by refining</a:t>
            </a:r>
          </a:p>
          <a:p>
            <a:pPr>
              <a:lnSpc>
                <a:spcPct val="100000"/>
              </a:lnSpc>
              <a:spcBef>
                <a:spcPts val="300"/>
              </a:spcBef>
            </a:pPr>
            <a:r>
              <a:rPr lang="en-US" b="1" dirty="0">
                <a:solidFill>
                  <a:srgbClr val="002060"/>
                </a:solidFill>
              </a:rPr>
              <a:t>LEARNING GOAL FOR THIS CLASS:</a:t>
            </a:r>
            <a:endParaRPr lang="en-US" dirty="0">
              <a:solidFill>
                <a:srgbClr val="002060"/>
              </a:solidFill>
            </a:endParaRPr>
          </a:p>
          <a:p>
            <a:pPr>
              <a:lnSpc>
                <a:spcPct val="100000"/>
              </a:lnSpc>
              <a:spcBef>
                <a:spcPts val="300"/>
              </a:spcBef>
              <a:buNone/>
            </a:pPr>
            <a:r>
              <a:rPr lang="en-US" dirty="0">
                <a:solidFill>
                  <a:srgbClr val="002060"/>
                </a:solidFill>
              </a:rPr>
              <a:t>  Learning to hear God and respond to Him in such a way  that His purposes can be fulfilled in us</a:t>
            </a:r>
          </a:p>
          <a:p>
            <a:pPr>
              <a:lnSpc>
                <a:spcPct val="100000"/>
              </a:lnSpc>
              <a:spcBef>
                <a:spcPts val="300"/>
              </a:spcBef>
            </a:pPr>
            <a:r>
              <a:rPr lang="en-US" b="1" dirty="0">
                <a:solidFill>
                  <a:srgbClr val="002060"/>
                </a:solidFill>
              </a:rPr>
              <a:t>THIS IS AN INNER COURT EXPERIENCE</a:t>
            </a:r>
          </a:p>
          <a:p>
            <a:pPr>
              <a:lnSpc>
                <a:spcPct val="100000"/>
              </a:lnSpc>
              <a:spcBef>
                <a:spcPts val="300"/>
              </a:spcBef>
            </a:pPr>
            <a:r>
              <a:rPr lang="en-US" dirty="0">
                <a:solidFill>
                  <a:srgbClr val="002060"/>
                </a:solidFill>
              </a:rPr>
              <a:t>The outer court represents salvation: this is a free gift</a:t>
            </a:r>
          </a:p>
          <a:p>
            <a:pPr>
              <a:lnSpc>
                <a:spcPct val="100000"/>
              </a:lnSpc>
              <a:spcBef>
                <a:spcPts val="300"/>
              </a:spcBef>
            </a:pPr>
            <a:r>
              <a:rPr lang="en-US" dirty="0">
                <a:solidFill>
                  <a:srgbClr val="002060"/>
                </a:solidFill>
              </a:rPr>
              <a:t>The inner courts represent discipleship: this isn’t free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1865"/>
          </a:xfrm>
        </p:spPr>
        <p:txBody>
          <a:bodyPr>
            <a:normAutofit/>
          </a:bodyPr>
          <a:lstStyle/>
          <a:p>
            <a:r>
              <a:rPr lang="en-US" sz="4400" dirty="0">
                <a:solidFill>
                  <a:srgbClr val="002060"/>
                </a:solidFill>
              </a:rPr>
              <a:t>TYPOLOGY OF THE TABERNACLE</a:t>
            </a:r>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p:txBody>
      </p:sp>
      <p:pic>
        <p:nvPicPr>
          <p:cNvPr id="1026" name="Picture 2"/>
          <p:cNvPicPr>
            <a:picLocks noChangeAspect="1" noChangeArrowheads="1"/>
          </p:cNvPicPr>
          <p:nvPr/>
        </p:nvPicPr>
        <p:blipFill>
          <a:blip r:embed="rId2"/>
          <a:srcRect/>
          <a:stretch>
            <a:fillRect/>
          </a:stretch>
        </p:blipFill>
        <p:spPr bwMode="auto">
          <a:xfrm>
            <a:off x="226610" y="1140298"/>
            <a:ext cx="7353300" cy="3676650"/>
          </a:xfrm>
          <a:prstGeom prst="rect">
            <a:avLst/>
          </a:prstGeom>
          <a:noFill/>
          <a:ln w="9525">
            <a:noFill/>
            <a:miter lim="800000"/>
            <a:headEnd/>
            <a:tailEnd/>
          </a:ln>
        </p:spPr>
      </p:pic>
      <p:sp>
        <p:nvSpPr>
          <p:cNvPr id="8" name="TextBox 7"/>
          <p:cNvSpPr txBox="1"/>
          <p:nvPr/>
        </p:nvSpPr>
        <p:spPr>
          <a:xfrm>
            <a:off x="7547213" y="1883391"/>
            <a:ext cx="1596787" cy="1200329"/>
          </a:xfrm>
          <a:prstGeom prst="rect">
            <a:avLst/>
          </a:prstGeom>
          <a:noFill/>
          <a:ln>
            <a:noFill/>
          </a:ln>
        </p:spPr>
        <p:txBody>
          <a:bodyPr wrap="square" rtlCol="0">
            <a:spAutoFit/>
          </a:bodyPr>
          <a:lstStyle/>
          <a:p>
            <a:r>
              <a:rPr lang="en-US" dirty="0">
                <a:solidFill>
                  <a:srgbClr val="002060"/>
                </a:solidFill>
              </a:rPr>
              <a:t>THE GATE,</a:t>
            </a:r>
          </a:p>
          <a:p>
            <a:r>
              <a:rPr lang="en-US" dirty="0">
                <a:solidFill>
                  <a:srgbClr val="002060"/>
                </a:solidFill>
              </a:rPr>
              <a:t>THE WAY OR</a:t>
            </a:r>
          </a:p>
          <a:p>
            <a:r>
              <a:rPr lang="en-US" dirty="0">
                <a:solidFill>
                  <a:srgbClr val="002060"/>
                </a:solidFill>
              </a:rPr>
              <a:t>THE NARROW</a:t>
            </a:r>
          </a:p>
          <a:p>
            <a:r>
              <a:rPr lang="en-US" dirty="0">
                <a:solidFill>
                  <a:srgbClr val="002060"/>
                </a:solidFill>
              </a:rPr>
              <a:t>GATE</a:t>
            </a:r>
          </a:p>
        </p:txBody>
      </p:sp>
      <p:cxnSp>
        <p:nvCxnSpPr>
          <p:cNvPr id="10" name="Straight Arrow Connector 9"/>
          <p:cNvCxnSpPr/>
          <p:nvPr/>
        </p:nvCxnSpPr>
        <p:spPr>
          <a:xfrm flipH="1">
            <a:off x="7478973" y="3043451"/>
            <a:ext cx="504967" cy="42308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36023" y="4708477"/>
            <a:ext cx="2329484" cy="369332"/>
          </a:xfrm>
          <a:prstGeom prst="rect">
            <a:avLst/>
          </a:prstGeom>
          <a:noFill/>
          <a:ln>
            <a:noFill/>
          </a:ln>
        </p:spPr>
        <p:txBody>
          <a:bodyPr wrap="none" rtlCol="0">
            <a:spAutoFit/>
          </a:bodyPr>
          <a:lstStyle/>
          <a:p>
            <a:r>
              <a:rPr lang="en-US" dirty="0">
                <a:solidFill>
                  <a:srgbClr val="002060"/>
                </a:solidFill>
              </a:rPr>
              <a:t>THE DOOR (OF TRUTH</a:t>
            </a:r>
            <a:r>
              <a:rPr lang="en-US" dirty="0"/>
              <a:t>)</a:t>
            </a:r>
          </a:p>
        </p:txBody>
      </p:sp>
      <p:cxnSp>
        <p:nvCxnSpPr>
          <p:cNvPr id="13" name="Straight Arrow Connector 12"/>
          <p:cNvCxnSpPr/>
          <p:nvPr/>
        </p:nvCxnSpPr>
        <p:spPr>
          <a:xfrm flipH="1" flipV="1">
            <a:off x="4572001" y="3425589"/>
            <a:ext cx="1023581" cy="1201002"/>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50627" y="4722126"/>
            <a:ext cx="1843774" cy="369332"/>
          </a:xfrm>
          <a:prstGeom prst="rect">
            <a:avLst/>
          </a:prstGeom>
          <a:noFill/>
          <a:ln>
            <a:noFill/>
          </a:ln>
        </p:spPr>
        <p:txBody>
          <a:bodyPr wrap="none" rtlCol="0">
            <a:spAutoFit/>
          </a:bodyPr>
          <a:lstStyle/>
          <a:p>
            <a:r>
              <a:rPr lang="en-US" dirty="0">
                <a:solidFill>
                  <a:srgbClr val="002060"/>
                </a:solidFill>
              </a:rPr>
              <a:t>THE VEIL (OF LIFE)</a:t>
            </a:r>
          </a:p>
        </p:txBody>
      </p:sp>
      <p:cxnSp>
        <p:nvCxnSpPr>
          <p:cNvPr id="16" name="Straight Arrow Connector 15"/>
          <p:cNvCxnSpPr/>
          <p:nvPr/>
        </p:nvCxnSpPr>
        <p:spPr>
          <a:xfrm flipV="1">
            <a:off x="1514901" y="3316406"/>
            <a:ext cx="955344" cy="139207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1069" y="5186150"/>
            <a:ext cx="8952931" cy="1892826"/>
          </a:xfrm>
          <a:prstGeom prst="rect">
            <a:avLst/>
          </a:prstGeom>
          <a:noFill/>
        </p:spPr>
        <p:txBody>
          <a:bodyPr wrap="square" rtlCol="0">
            <a:spAutoFit/>
          </a:bodyPr>
          <a:lstStyle/>
          <a:p>
            <a:pPr>
              <a:lnSpc>
                <a:spcPct val="90000"/>
              </a:lnSpc>
              <a:buFont typeface="Arial" pitchFamily="34" charset="0"/>
              <a:buChar char="•"/>
            </a:pPr>
            <a:r>
              <a:rPr lang="en-US" sz="2600" b="1" dirty="0">
                <a:solidFill>
                  <a:srgbClr val="002060"/>
                </a:solidFill>
                <a:latin typeface="Tahoma" pitchFamily="34" charset="0"/>
                <a:ea typeface="Tahoma" pitchFamily="34" charset="0"/>
                <a:cs typeface="Tahoma" pitchFamily="34" charset="0"/>
              </a:rPr>
              <a:t>Romans 8:28 </a:t>
            </a:r>
            <a:r>
              <a:rPr lang="en-US" sz="2600" baseline="30000" dirty="0">
                <a:solidFill>
                  <a:srgbClr val="002060"/>
                </a:solidFill>
                <a:latin typeface="Tahoma" pitchFamily="34" charset="0"/>
                <a:ea typeface="Tahoma" pitchFamily="34" charset="0"/>
                <a:cs typeface="Tahoma" pitchFamily="34" charset="0"/>
              </a:rPr>
              <a:t> </a:t>
            </a:r>
            <a:r>
              <a:rPr lang="en-US" sz="2600" dirty="0">
                <a:solidFill>
                  <a:srgbClr val="002060"/>
                </a:solidFill>
                <a:latin typeface="Tahoma" pitchFamily="34" charset="0"/>
                <a:ea typeface="Tahoma" pitchFamily="34" charset="0"/>
                <a:cs typeface="Tahoma" pitchFamily="34" charset="0"/>
              </a:rPr>
              <a:t> And we know that God causes all things</a:t>
            </a:r>
          </a:p>
          <a:p>
            <a:pPr>
              <a:lnSpc>
                <a:spcPct val="90000"/>
              </a:lnSpc>
            </a:pPr>
            <a:r>
              <a:rPr lang="en-US" sz="2600" dirty="0">
                <a:solidFill>
                  <a:srgbClr val="002060"/>
                </a:solidFill>
                <a:latin typeface="Tahoma" pitchFamily="34" charset="0"/>
                <a:ea typeface="Tahoma" pitchFamily="34" charset="0"/>
                <a:cs typeface="Tahoma" pitchFamily="34" charset="0"/>
              </a:rPr>
              <a:t> to work together for good to those who love God, to those</a:t>
            </a:r>
          </a:p>
          <a:p>
            <a:pPr>
              <a:lnSpc>
                <a:spcPct val="90000"/>
              </a:lnSpc>
            </a:pPr>
            <a:r>
              <a:rPr lang="en-US" sz="2600" dirty="0">
                <a:solidFill>
                  <a:srgbClr val="002060"/>
                </a:solidFill>
                <a:latin typeface="Tahoma" pitchFamily="34" charset="0"/>
                <a:ea typeface="Tahoma" pitchFamily="34" charset="0"/>
                <a:cs typeface="Tahoma" pitchFamily="34" charset="0"/>
              </a:rPr>
              <a:t> who are called according to </a:t>
            </a:r>
            <a:r>
              <a:rPr lang="en-US" sz="2600" i="1" dirty="0">
                <a:solidFill>
                  <a:srgbClr val="002060"/>
                </a:solidFill>
                <a:latin typeface="Tahoma" pitchFamily="34" charset="0"/>
                <a:ea typeface="Tahoma" pitchFamily="34" charset="0"/>
                <a:cs typeface="Tahoma" pitchFamily="34" charset="0"/>
              </a:rPr>
              <a:t>His</a:t>
            </a:r>
            <a:r>
              <a:rPr lang="en-US" sz="2600" dirty="0">
                <a:solidFill>
                  <a:srgbClr val="002060"/>
                </a:solidFill>
                <a:latin typeface="Tahoma" pitchFamily="34" charset="0"/>
                <a:ea typeface="Tahoma" pitchFamily="34" charset="0"/>
                <a:cs typeface="Tahoma" pitchFamily="34" charset="0"/>
              </a:rPr>
              <a:t> purpose.</a:t>
            </a:r>
          </a:p>
          <a:p>
            <a:pPr>
              <a:lnSpc>
                <a:spcPct val="90000"/>
              </a:lnSpc>
            </a:pPr>
            <a:r>
              <a:rPr lang="en-US" sz="2600" b="1" dirty="0">
                <a:solidFill>
                  <a:srgbClr val="002060"/>
                </a:solidFill>
                <a:latin typeface="Tahoma" pitchFamily="34" charset="0"/>
                <a:ea typeface="Tahoma" pitchFamily="34" charset="0"/>
                <a:cs typeface="Tahoma" pitchFamily="34" charset="0"/>
              </a:rPr>
              <a:t> purpose: </a:t>
            </a:r>
            <a:r>
              <a:rPr lang="en-US" sz="2600" i="1" dirty="0">
                <a:solidFill>
                  <a:srgbClr val="002060"/>
                </a:solidFill>
                <a:latin typeface="Tahoma" pitchFamily="34" charset="0"/>
                <a:ea typeface="Tahoma" pitchFamily="34" charset="0"/>
                <a:cs typeface="Tahoma" pitchFamily="34" charset="0"/>
              </a:rPr>
              <a:t>prothesis: </a:t>
            </a:r>
            <a:r>
              <a:rPr lang="en-US" sz="2600" dirty="0">
                <a:solidFill>
                  <a:srgbClr val="002060"/>
                </a:solidFill>
                <a:latin typeface="Tahoma" pitchFamily="34" charset="0"/>
                <a:ea typeface="Tahoma" pitchFamily="34" charset="0"/>
                <a:cs typeface="Tahoma" pitchFamily="34" charset="0"/>
              </a:rPr>
              <a:t>showbread; knowledge of God’s will </a:t>
            </a:r>
            <a:br>
              <a:rPr lang="en-US" sz="2600" dirty="0">
                <a:solidFill>
                  <a:srgbClr val="002060"/>
                </a:solidFill>
                <a:latin typeface="Tahoma" pitchFamily="34" charset="0"/>
                <a:ea typeface="Tahoma" pitchFamily="34" charset="0"/>
                <a:cs typeface="Tahoma" pitchFamily="34" charset="0"/>
              </a:rPr>
            </a:br>
            <a:endParaRPr lang="en-US" sz="2600" dirty="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lstStyle/>
          <a:p>
            <a:r>
              <a:rPr lang="en-US" dirty="0">
                <a:solidFill>
                  <a:srgbClr val="002060"/>
                </a:solidFill>
              </a:rPr>
              <a:t>COUNTING THE COST</a:t>
            </a:r>
          </a:p>
        </p:txBody>
      </p:sp>
      <p:sp>
        <p:nvSpPr>
          <p:cNvPr id="3" name="Content Placeholder 2"/>
          <p:cNvSpPr>
            <a:spLocks noGrp="1"/>
          </p:cNvSpPr>
          <p:nvPr>
            <p:ph idx="1"/>
          </p:nvPr>
        </p:nvSpPr>
        <p:spPr>
          <a:xfrm>
            <a:off x="0" y="1146412"/>
            <a:ext cx="9143999" cy="5711588"/>
          </a:xfrm>
        </p:spPr>
        <p:txBody>
          <a:bodyPr>
            <a:noAutofit/>
          </a:bodyPr>
          <a:lstStyle/>
          <a:p>
            <a:pPr>
              <a:lnSpc>
                <a:spcPct val="95000"/>
              </a:lnSpc>
            </a:pPr>
            <a:r>
              <a:rPr lang="en-US" b="1" dirty="0">
                <a:solidFill>
                  <a:srgbClr val="002060"/>
                </a:solidFill>
              </a:rPr>
              <a:t>Luke 14:27-33 </a:t>
            </a:r>
            <a:r>
              <a:rPr lang="en-US" dirty="0">
                <a:solidFill>
                  <a:srgbClr val="002060"/>
                </a:solidFill>
              </a:rPr>
              <a:t> "Whoever does not carry his own cross and come after Me cannot be My disciple. For which one of you, when he wants to build a tower, does not first sit down and calculate the cost to see if he has enough to complete it? Otherwise, when he has laid a foundation and is not able to finish, all who observe it begin to ridicule him, saying, 'This man began to build and was not able to finish.’ Or what king, when he sets out to meet another king in battle, will not first sit down and consider whether he is strong enough with ten thousand </a:t>
            </a:r>
            <a:r>
              <a:rPr lang="en-US" i="1" dirty="0">
                <a:solidFill>
                  <a:srgbClr val="002060"/>
                </a:solidFill>
              </a:rPr>
              <a:t>men</a:t>
            </a:r>
            <a:r>
              <a:rPr lang="en-US" dirty="0">
                <a:solidFill>
                  <a:srgbClr val="002060"/>
                </a:solidFill>
              </a:rPr>
              <a:t> to encounter the one coming against him with twenty thousand? Or else, while the other is still far away, he sends a delegation and asks for terms of peace. So then, none of you can be My disciple who does not give up all his own possessions.”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1865"/>
          </a:xfrm>
        </p:spPr>
        <p:txBody>
          <a:bodyPr/>
          <a:lstStyle/>
          <a:p>
            <a:r>
              <a:rPr lang="en-US" dirty="0">
                <a:solidFill>
                  <a:srgbClr val="002060"/>
                </a:solidFill>
              </a:rPr>
              <a:t>GOD AS THE REFINER</a:t>
            </a:r>
          </a:p>
        </p:txBody>
      </p:sp>
      <p:sp>
        <p:nvSpPr>
          <p:cNvPr id="3" name="Content Placeholder 2"/>
          <p:cNvSpPr>
            <a:spLocks noGrp="1"/>
          </p:cNvSpPr>
          <p:nvPr>
            <p:ph idx="1"/>
          </p:nvPr>
        </p:nvSpPr>
        <p:spPr>
          <a:xfrm>
            <a:off x="0" y="1009934"/>
            <a:ext cx="9143999" cy="5848066"/>
          </a:xfrm>
        </p:spPr>
        <p:txBody>
          <a:bodyPr>
            <a:normAutofit fontScale="92500" lnSpcReduction="20000"/>
          </a:bodyPr>
          <a:lstStyle/>
          <a:p>
            <a:pPr>
              <a:lnSpc>
                <a:spcPct val="108000"/>
              </a:lnSpc>
              <a:spcBef>
                <a:spcPts val="200"/>
              </a:spcBef>
            </a:pPr>
            <a:r>
              <a:rPr lang="en-US" sz="2800" b="1" dirty="0">
                <a:solidFill>
                  <a:srgbClr val="002060"/>
                </a:solidFill>
              </a:rPr>
              <a:t>1 Corinthians 9:26-27 </a:t>
            </a:r>
            <a:r>
              <a:rPr lang="en-US" sz="2800" dirty="0">
                <a:solidFill>
                  <a:srgbClr val="002060"/>
                </a:solidFill>
              </a:rPr>
              <a:t> Therefore I run in such a way, as not without aim; I box in such a way, as not beating the air; </a:t>
            </a:r>
            <a:br>
              <a:rPr lang="en-US" sz="2800" dirty="0">
                <a:solidFill>
                  <a:srgbClr val="002060"/>
                </a:solidFill>
              </a:rPr>
            </a:br>
            <a:r>
              <a:rPr lang="en-US" sz="2800" dirty="0">
                <a:solidFill>
                  <a:srgbClr val="002060"/>
                </a:solidFill>
              </a:rPr>
              <a:t>but I discipline my body and make it my slave, so that, after I have preached to others, I myself will not be disqualified. </a:t>
            </a:r>
          </a:p>
          <a:p>
            <a:pPr>
              <a:lnSpc>
                <a:spcPct val="108000"/>
              </a:lnSpc>
              <a:spcBef>
                <a:spcPts val="200"/>
              </a:spcBef>
            </a:pPr>
            <a:r>
              <a:rPr lang="en-US" sz="2800" dirty="0">
                <a:solidFill>
                  <a:srgbClr val="002060"/>
                </a:solidFill>
              </a:rPr>
              <a:t>Disqualified: </a:t>
            </a:r>
            <a:r>
              <a:rPr lang="en-US" sz="2800" i="1" dirty="0" err="1">
                <a:solidFill>
                  <a:srgbClr val="002060"/>
                </a:solidFill>
              </a:rPr>
              <a:t>adokimos</a:t>
            </a:r>
            <a:r>
              <a:rPr lang="en-US" sz="2800" i="1" dirty="0">
                <a:solidFill>
                  <a:srgbClr val="002060"/>
                </a:solidFill>
              </a:rPr>
              <a:t>: </a:t>
            </a:r>
            <a:r>
              <a:rPr lang="en-US" sz="2800" dirty="0">
                <a:solidFill>
                  <a:srgbClr val="002060"/>
                </a:solidFill>
              </a:rPr>
              <a:t>not approved; not standing the test</a:t>
            </a:r>
          </a:p>
          <a:p>
            <a:pPr>
              <a:lnSpc>
                <a:spcPct val="108000"/>
              </a:lnSpc>
              <a:spcBef>
                <a:spcPts val="200"/>
              </a:spcBef>
            </a:pPr>
            <a:r>
              <a:rPr lang="en-US" sz="2800" b="1" dirty="0">
                <a:solidFill>
                  <a:srgbClr val="002060"/>
                </a:solidFill>
              </a:rPr>
              <a:t>James 1:2-3 </a:t>
            </a:r>
            <a:r>
              <a:rPr lang="en-US" sz="2800" dirty="0">
                <a:solidFill>
                  <a:srgbClr val="002060"/>
                </a:solidFill>
              </a:rPr>
              <a:t>Consider it all joy, my brethren, when you encounter various trials, knowing that the testing of your faith produces endurance. </a:t>
            </a:r>
          </a:p>
          <a:p>
            <a:pPr>
              <a:lnSpc>
                <a:spcPct val="108000"/>
              </a:lnSpc>
              <a:spcBef>
                <a:spcPts val="200"/>
              </a:spcBef>
            </a:pPr>
            <a:r>
              <a:rPr lang="en-US" sz="2800" dirty="0">
                <a:solidFill>
                  <a:srgbClr val="002060"/>
                </a:solidFill>
              </a:rPr>
              <a:t>Testing: </a:t>
            </a:r>
            <a:r>
              <a:rPr lang="en-US" sz="2800" i="1" dirty="0" err="1">
                <a:solidFill>
                  <a:srgbClr val="002060"/>
                </a:solidFill>
              </a:rPr>
              <a:t>dokimion</a:t>
            </a:r>
            <a:r>
              <a:rPr lang="en-US" sz="2800" i="1" dirty="0">
                <a:solidFill>
                  <a:srgbClr val="002060"/>
                </a:solidFill>
              </a:rPr>
              <a:t>: </a:t>
            </a:r>
            <a:r>
              <a:rPr lang="en-US" sz="2800" dirty="0">
                <a:solidFill>
                  <a:srgbClr val="002060"/>
                </a:solidFill>
              </a:rPr>
              <a:t>prove, approve</a:t>
            </a:r>
          </a:p>
          <a:p>
            <a:pPr>
              <a:lnSpc>
                <a:spcPct val="108000"/>
              </a:lnSpc>
              <a:spcBef>
                <a:spcPts val="200"/>
              </a:spcBef>
            </a:pPr>
            <a:r>
              <a:rPr lang="en-US" sz="2800" b="1" dirty="0">
                <a:solidFill>
                  <a:srgbClr val="002060"/>
                </a:solidFill>
              </a:rPr>
              <a:t>Jeremiah 6:28-30 </a:t>
            </a:r>
            <a:r>
              <a:rPr lang="en-US" sz="2800" dirty="0">
                <a:solidFill>
                  <a:srgbClr val="002060"/>
                </a:solidFill>
              </a:rPr>
              <a:t> All of them are stubbornly rebellious, going about as a talebearer. </a:t>
            </a:r>
            <a:r>
              <a:rPr lang="en-US" sz="2800" i="1" dirty="0">
                <a:solidFill>
                  <a:srgbClr val="002060"/>
                </a:solidFill>
              </a:rPr>
              <a:t>They are</a:t>
            </a:r>
            <a:r>
              <a:rPr lang="en-US" sz="2800" dirty="0">
                <a:solidFill>
                  <a:srgbClr val="002060"/>
                </a:solidFill>
              </a:rPr>
              <a:t> bronze and iron; They, all of them, are corrupt. The bellows blow fiercely, the lead is consumed by the fire; In vain the refining goes on, but the wicked are not separated.  They call them rejected silver, Because the </a:t>
            </a:r>
            <a:r>
              <a:rPr lang="en-US" sz="2800" cap="small" dirty="0">
                <a:solidFill>
                  <a:srgbClr val="002060"/>
                </a:solidFill>
              </a:rPr>
              <a:t>LORD</a:t>
            </a:r>
            <a:r>
              <a:rPr lang="en-US" sz="2800" dirty="0">
                <a:solidFill>
                  <a:srgbClr val="002060"/>
                </a:solidFill>
              </a:rPr>
              <a:t> has rejected them.</a:t>
            </a:r>
          </a:p>
          <a:p>
            <a:pPr>
              <a:lnSpc>
                <a:spcPct val="108000"/>
              </a:lnSpc>
              <a:spcBef>
                <a:spcPts val="200"/>
              </a:spcBef>
            </a:pPr>
            <a:r>
              <a:rPr lang="en-US" sz="2800" dirty="0">
                <a:solidFill>
                  <a:srgbClr val="002060"/>
                </a:solidFill>
              </a:rPr>
              <a:t>Rejected: </a:t>
            </a:r>
            <a:r>
              <a:rPr lang="en-US" sz="2800" i="1" dirty="0" err="1">
                <a:solidFill>
                  <a:srgbClr val="002060"/>
                </a:solidFill>
              </a:rPr>
              <a:t>maas</a:t>
            </a:r>
            <a:r>
              <a:rPr lang="en-US" sz="2800" i="1" dirty="0">
                <a:solidFill>
                  <a:srgbClr val="002060"/>
                </a:solidFill>
              </a:rPr>
              <a:t>: </a:t>
            </a:r>
            <a:r>
              <a:rPr lang="en-US" sz="2800" dirty="0">
                <a:solidFill>
                  <a:srgbClr val="002060"/>
                </a:solidFill>
              </a:rPr>
              <a:t>turned away as useless or unworthy </a:t>
            </a:r>
          </a:p>
          <a:p>
            <a:pPr>
              <a:lnSpc>
                <a:spcPct val="108000"/>
              </a:lnSpc>
              <a:spcBef>
                <a:spcPts val="200"/>
              </a:spcBef>
            </a:pPr>
            <a:endParaRPr lang="en-US" sz="2800" dirty="0">
              <a:solidFill>
                <a:srgbClr val="002060"/>
              </a:solidFill>
            </a:endParaRPr>
          </a:p>
          <a:p>
            <a:pPr>
              <a:lnSpc>
                <a:spcPct val="108000"/>
              </a:lnSpc>
              <a:spcBef>
                <a:spcPts val="200"/>
              </a:spcBef>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1032808"/>
          </a:xfrm>
        </p:spPr>
        <p:txBody>
          <a:bodyPr>
            <a:normAutofit/>
          </a:bodyPr>
          <a:lstStyle/>
          <a:p>
            <a:r>
              <a:rPr lang="en-US" sz="4400" dirty="0">
                <a:solidFill>
                  <a:srgbClr val="002060"/>
                </a:solidFill>
              </a:rPr>
              <a:t>TWO PARTS OF DISCIPLESHIP</a:t>
            </a:r>
          </a:p>
        </p:txBody>
      </p:sp>
      <p:sp>
        <p:nvSpPr>
          <p:cNvPr id="3" name="Content Placeholder 2"/>
          <p:cNvSpPr>
            <a:spLocks noGrp="1"/>
          </p:cNvSpPr>
          <p:nvPr>
            <p:ph idx="1"/>
          </p:nvPr>
        </p:nvSpPr>
        <p:spPr>
          <a:xfrm>
            <a:off x="0" y="1086678"/>
            <a:ext cx="9143999" cy="5771321"/>
          </a:xfrm>
        </p:spPr>
        <p:txBody>
          <a:bodyPr>
            <a:normAutofit lnSpcReduction="10000"/>
          </a:bodyPr>
          <a:lstStyle/>
          <a:p>
            <a:pPr marL="0" indent="0" algn="ctr">
              <a:lnSpc>
                <a:spcPct val="95000"/>
              </a:lnSpc>
              <a:spcBef>
                <a:spcPts val="0"/>
              </a:spcBef>
              <a:buNone/>
            </a:pPr>
            <a:r>
              <a:rPr lang="en-US" b="1" dirty="0">
                <a:solidFill>
                  <a:srgbClr val="002060"/>
                </a:solidFill>
              </a:rPr>
              <a:t>Personal: </a:t>
            </a:r>
          </a:p>
          <a:p>
            <a:pPr marL="0" indent="0">
              <a:lnSpc>
                <a:spcPct val="95000"/>
              </a:lnSpc>
              <a:spcBef>
                <a:spcPts val="0"/>
              </a:spcBef>
              <a:buNone/>
            </a:pPr>
            <a:r>
              <a:rPr lang="en-US" b="1" dirty="0">
                <a:solidFill>
                  <a:srgbClr val="002060"/>
                </a:solidFill>
              </a:rPr>
              <a:t>   </a:t>
            </a:r>
            <a:r>
              <a:rPr lang="en-US" dirty="0">
                <a:solidFill>
                  <a:srgbClr val="002060"/>
                </a:solidFill>
              </a:rPr>
              <a:t> The way I carry out the purpose God has </a:t>
            </a:r>
          </a:p>
          <a:p>
            <a:pPr>
              <a:lnSpc>
                <a:spcPct val="95000"/>
              </a:lnSpc>
              <a:spcBef>
                <a:spcPts val="0"/>
              </a:spcBef>
              <a:buNone/>
            </a:pPr>
            <a:r>
              <a:rPr lang="en-US" dirty="0">
                <a:solidFill>
                  <a:srgbClr val="002060"/>
                </a:solidFill>
              </a:rPr>
              <a:t>    uniquely for me and how I function within the larger body</a:t>
            </a:r>
          </a:p>
          <a:p>
            <a:pPr>
              <a:lnSpc>
                <a:spcPct val="95000"/>
              </a:lnSpc>
              <a:spcBef>
                <a:spcPts val="400"/>
              </a:spcBef>
              <a:spcAft>
                <a:spcPts val="400"/>
              </a:spcAft>
              <a:buNone/>
            </a:pPr>
            <a:r>
              <a:rPr lang="en-US" dirty="0">
                <a:solidFill>
                  <a:srgbClr val="002060"/>
                </a:solidFill>
              </a:rPr>
              <a:t>    of Christ</a:t>
            </a:r>
          </a:p>
          <a:p>
            <a:pPr marL="0" indent="0" algn="ctr">
              <a:lnSpc>
                <a:spcPct val="95000"/>
              </a:lnSpc>
              <a:spcBef>
                <a:spcPts val="0"/>
              </a:spcBef>
              <a:spcAft>
                <a:spcPts val="400"/>
              </a:spcAft>
              <a:buNone/>
            </a:pPr>
            <a:r>
              <a:rPr lang="en-US" b="1" dirty="0">
                <a:solidFill>
                  <a:srgbClr val="002060"/>
                </a:solidFill>
              </a:rPr>
              <a:t>Corporate: </a:t>
            </a:r>
          </a:p>
          <a:p>
            <a:pPr marL="0" indent="0">
              <a:lnSpc>
                <a:spcPct val="95000"/>
              </a:lnSpc>
              <a:spcBef>
                <a:spcPts val="0"/>
              </a:spcBef>
              <a:spcAft>
                <a:spcPts val="400"/>
              </a:spcAft>
              <a:buNone/>
            </a:pPr>
            <a:r>
              <a:rPr lang="en-US" dirty="0">
                <a:solidFill>
                  <a:srgbClr val="002060"/>
                </a:solidFill>
              </a:rPr>
              <a:t>    The way the body of Christ operates as a unified whole</a:t>
            </a:r>
          </a:p>
          <a:p>
            <a:pPr>
              <a:lnSpc>
                <a:spcPct val="95000"/>
              </a:lnSpc>
              <a:spcBef>
                <a:spcPts val="0"/>
              </a:spcBef>
              <a:spcAft>
                <a:spcPts val="400"/>
              </a:spcAft>
              <a:buNone/>
            </a:pPr>
            <a:r>
              <a:rPr lang="en-US" dirty="0">
                <a:solidFill>
                  <a:srgbClr val="002060"/>
                </a:solidFill>
              </a:rPr>
              <a:t>    within our country and the world</a:t>
            </a:r>
          </a:p>
          <a:p>
            <a:pPr>
              <a:lnSpc>
                <a:spcPct val="95000"/>
              </a:lnSpc>
              <a:spcBef>
                <a:spcPts val="0"/>
              </a:spcBef>
              <a:spcAft>
                <a:spcPts val="400"/>
              </a:spcAft>
              <a:buNone/>
            </a:pPr>
            <a:endParaRPr lang="en-US" sz="800" dirty="0">
              <a:solidFill>
                <a:srgbClr val="002060"/>
              </a:solidFill>
            </a:endParaRPr>
          </a:p>
          <a:p>
            <a:pPr>
              <a:lnSpc>
                <a:spcPct val="90000"/>
              </a:lnSpc>
              <a:spcBef>
                <a:spcPts val="0"/>
              </a:spcBef>
              <a:spcAft>
                <a:spcPts val="400"/>
              </a:spcAft>
            </a:pPr>
            <a:r>
              <a:rPr lang="en-US" dirty="0">
                <a:solidFill>
                  <a:srgbClr val="002060"/>
                </a:solidFill>
              </a:rPr>
              <a:t>  Can an individual Christian fully function in a nation/world </a:t>
            </a:r>
          </a:p>
          <a:p>
            <a:pPr>
              <a:lnSpc>
                <a:spcPct val="90000"/>
              </a:lnSpc>
              <a:spcBef>
                <a:spcPts val="0"/>
              </a:spcBef>
              <a:buNone/>
            </a:pPr>
            <a:r>
              <a:rPr lang="en-US" dirty="0">
                <a:solidFill>
                  <a:srgbClr val="002060"/>
                </a:solidFill>
              </a:rPr>
              <a:t>    that has largely abandoned God?</a:t>
            </a:r>
          </a:p>
          <a:p>
            <a:pPr>
              <a:lnSpc>
                <a:spcPct val="95000"/>
              </a:lnSpc>
              <a:spcBef>
                <a:spcPts val="0"/>
              </a:spcBef>
            </a:pPr>
            <a:r>
              <a:rPr lang="en-US" dirty="0">
                <a:solidFill>
                  <a:srgbClr val="002060"/>
                </a:solidFill>
              </a:rPr>
              <a:t>  How does the godlessness of a nation impact the ability of </a:t>
            </a:r>
          </a:p>
          <a:p>
            <a:pPr marL="0" indent="0">
              <a:lnSpc>
                <a:spcPct val="95000"/>
              </a:lnSpc>
              <a:spcBef>
                <a:spcPts val="0"/>
              </a:spcBef>
              <a:buNone/>
            </a:pPr>
            <a:r>
              <a:rPr lang="en-US" dirty="0">
                <a:solidFill>
                  <a:srgbClr val="002060"/>
                </a:solidFill>
              </a:rPr>
              <a:t>    a believer to live the life of discipleship that God desires?</a:t>
            </a:r>
          </a:p>
          <a:p>
            <a:pPr>
              <a:lnSpc>
                <a:spcPct val="95000"/>
              </a:lnSpc>
              <a:spcBef>
                <a:spcPts val="600"/>
              </a:spcBef>
            </a:pPr>
            <a:r>
              <a:rPr lang="en-US" dirty="0">
                <a:solidFill>
                  <a:srgbClr val="002060"/>
                </a:solidFill>
              </a:rPr>
              <a:t>  When a nation turns from God, believers frequently suffer</a:t>
            </a:r>
          </a:p>
          <a:p>
            <a:pPr>
              <a:lnSpc>
                <a:spcPct val="95000"/>
              </a:lnSpc>
              <a:spcBef>
                <a:spcPts val="0"/>
              </a:spcBef>
              <a:buNone/>
            </a:pPr>
            <a:r>
              <a:rPr lang="en-US" dirty="0">
                <a:solidFill>
                  <a:srgbClr val="002060"/>
                </a:solidFill>
              </a:rPr>
              <a:t>    persecution and deprivation; is this the life that God </a:t>
            </a:r>
          </a:p>
          <a:p>
            <a:pPr>
              <a:lnSpc>
                <a:spcPct val="95000"/>
              </a:lnSpc>
              <a:spcBef>
                <a:spcPts val="0"/>
              </a:spcBef>
              <a:buNone/>
            </a:pPr>
            <a:r>
              <a:rPr lang="en-US" dirty="0">
                <a:solidFill>
                  <a:srgbClr val="002060"/>
                </a:solidFill>
              </a:rPr>
              <a:t>    desires for them?</a:t>
            </a:r>
          </a:p>
          <a:p>
            <a:pPr>
              <a:lnSpc>
                <a:spcPct val="95000"/>
              </a:lnSpc>
              <a:spcBef>
                <a:spcPts val="0"/>
              </a:spcBef>
            </a:pPr>
            <a:endParaRPr lang="en-US" dirty="0">
              <a:solidFill>
                <a:srgbClr val="002060"/>
              </a:solidFill>
            </a:endParaRPr>
          </a:p>
          <a:p>
            <a:pPr>
              <a:lnSpc>
                <a:spcPct val="95000"/>
              </a:lnSpc>
              <a:spcBef>
                <a:spcPts val="0"/>
              </a:spcBef>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1019160"/>
          </a:xfrm>
        </p:spPr>
        <p:txBody>
          <a:bodyPr>
            <a:normAutofit/>
          </a:bodyPr>
          <a:lstStyle/>
          <a:p>
            <a:r>
              <a:rPr lang="en-US" sz="4800" dirty="0">
                <a:solidFill>
                  <a:srgbClr val="002060"/>
                </a:solidFill>
              </a:rPr>
              <a:t>LOOKING AT FAITHLESSNESS</a:t>
            </a:r>
          </a:p>
        </p:txBody>
      </p:sp>
      <p:sp>
        <p:nvSpPr>
          <p:cNvPr id="3" name="Content Placeholder 2"/>
          <p:cNvSpPr>
            <a:spLocks noGrp="1"/>
          </p:cNvSpPr>
          <p:nvPr>
            <p:ph idx="1"/>
          </p:nvPr>
        </p:nvSpPr>
        <p:spPr>
          <a:xfrm>
            <a:off x="0" y="1173708"/>
            <a:ext cx="9143999" cy="5684292"/>
          </a:xfrm>
        </p:spPr>
        <p:txBody>
          <a:bodyPr>
            <a:normAutofit fontScale="92500" lnSpcReduction="20000"/>
          </a:bodyPr>
          <a:lstStyle/>
          <a:p>
            <a:r>
              <a:rPr lang="en-US" sz="2800" b="1" dirty="0">
                <a:solidFill>
                  <a:srgbClr val="002060"/>
                </a:solidFill>
              </a:rPr>
              <a:t>Jeremiah 3:6-10 </a:t>
            </a:r>
            <a:r>
              <a:rPr lang="en-US" sz="2800" dirty="0">
                <a:solidFill>
                  <a:srgbClr val="002060"/>
                </a:solidFill>
              </a:rPr>
              <a:t> Then the </a:t>
            </a:r>
            <a:r>
              <a:rPr lang="en-US" sz="2800" cap="small" dirty="0">
                <a:solidFill>
                  <a:srgbClr val="002060"/>
                </a:solidFill>
              </a:rPr>
              <a:t>LORD</a:t>
            </a:r>
            <a:r>
              <a:rPr lang="en-US" sz="2800" dirty="0">
                <a:solidFill>
                  <a:srgbClr val="002060"/>
                </a:solidFill>
              </a:rPr>
              <a:t> said to me in the days of Josiah the king, "Have you seen what faithless Israel did? She went up on every high hill and under every green tree, and she was a harlot there. I thought, 'After she has done all these things she will return to Me'; but she did not return, and her treacherous sister Judah saw it. And I saw that for all the adulteries of faithless Israel, I had sent her away and given her a writ of divorce, yet her treacherous sister Judah did not fear; but she went and was a harlot also. Because of the lightness of her harlotry, she polluted the land and committed adultery with stones and trees. Yet in spite of all this her treacherous sister Judah did not return to Me with all her heart, but rather in deception," declares the </a:t>
            </a:r>
            <a:r>
              <a:rPr lang="en-US" sz="2800" cap="small" dirty="0">
                <a:solidFill>
                  <a:srgbClr val="002060"/>
                </a:solidFill>
              </a:rPr>
              <a:t>LORD</a:t>
            </a:r>
            <a:r>
              <a:rPr lang="en-US" sz="2800" dirty="0">
                <a:solidFill>
                  <a:srgbClr val="002060"/>
                </a:solidFill>
              </a:rPr>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normAutofit/>
          </a:bodyPr>
          <a:lstStyle/>
          <a:p>
            <a:r>
              <a:rPr lang="en-US" sz="4400" dirty="0">
                <a:solidFill>
                  <a:srgbClr val="002060"/>
                </a:solidFill>
              </a:rPr>
              <a:t>GOD’S VIEW OF DISOBEDIENCE</a:t>
            </a:r>
          </a:p>
        </p:txBody>
      </p:sp>
      <p:sp>
        <p:nvSpPr>
          <p:cNvPr id="3" name="Content Placeholder 2"/>
          <p:cNvSpPr>
            <a:spLocks noGrp="1"/>
          </p:cNvSpPr>
          <p:nvPr>
            <p:ph idx="1"/>
          </p:nvPr>
        </p:nvSpPr>
        <p:spPr>
          <a:xfrm>
            <a:off x="0" y="1214652"/>
            <a:ext cx="9143999" cy="5643348"/>
          </a:xfrm>
        </p:spPr>
        <p:txBody>
          <a:bodyPr>
            <a:normAutofit lnSpcReduction="10000"/>
          </a:bodyPr>
          <a:lstStyle/>
          <a:p>
            <a:pPr>
              <a:lnSpc>
                <a:spcPct val="95000"/>
              </a:lnSpc>
            </a:pPr>
            <a:r>
              <a:rPr lang="en-US" b="1" dirty="0">
                <a:solidFill>
                  <a:srgbClr val="002060"/>
                </a:solidFill>
              </a:rPr>
              <a:t>Jeremiah 25:4 </a:t>
            </a:r>
            <a:r>
              <a:rPr lang="en-US" dirty="0">
                <a:solidFill>
                  <a:srgbClr val="002060"/>
                </a:solidFill>
              </a:rPr>
              <a:t>"And the </a:t>
            </a:r>
            <a:r>
              <a:rPr lang="en-US" cap="small" dirty="0">
                <a:solidFill>
                  <a:srgbClr val="002060"/>
                </a:solidFill>
              </a:rPr>
              <a:t>LORD</a:t>
            </a:r>
            <a:r>
              <a:rPr lang="en-US" dirty="0">
                <a:solidFill>
                  <a:srgbClr val="002060"/>
                </a:solidFill>
              </a:rPr>
              <a:t> has sent to you all His servants the prophets again and again, but you have not listened nor inclined your ear to hear…</a:t>
            </a:r>
            <a:endParaRPr lang="en-US" b="1" dirty="0">
              <a:solidFill>
                <a:srgbClr val="002060"/>
              </a:solidFill>
            </a:endParaRPr>
          </a:p>
          <a:p>
            <a:pPr>
              <a:lnSpc>
                <a:spcPct val="95000"/>
              </a:lnSpc>
            </a:pPr>
            <a:r>
              <a:rPr lang="en-US" b="1" dirty="0">
                <a:solidFill>
                  <a:srgbClr val="002060"/>
                </a:solidFill>
              </a:rPr>
              <a:t>Jeremiah 5:7 </a:t>
            </a:r>
            <a:r>
              <a:rPr lang="en-US" dirty="0">
                <a:solidFill>
                  <a:srgbClr val="002060"/>
                </a:solidFill>
              </a:rPr>
              <a:t> "Why should I pardon you? Your sons have forsaken Me and sworn by those who are not gods. When I had fed them to the full, they committed adultery and trooped to the harlot's house. </a:t>
            </a:r>
          </a:p>
          <a:p>
            <a:pPr>
              <a:lnSpc>
                <a:spcPct val="95000"/>
              </a:lnSpc>
            </a:pPr>
            <a:r>
              <a:rPr lang="en-US" b="1" dirty="0">
                <a:solidFill>
                  <a:srgbClr val="002060"/>
                </a:solidFill>
              </a:rPr>
              <a:t>Amos 3:7 </a:t>
            </a:r>
            <a:r>
              <a:rPr lang="en-US" dirty="0">
                <a:solidFill>
                  <a:srgbClr val="002060"/>
                </a:solidFill>
              </a:rPr>
              <a:t> Surely the Lord </a:t>
            </a:r>
            <a:r>
              <a:rPr lang="en-US" cap="small" dirty="0">
                <a:solidFill>
                  <a:srgbClr val="002060"/>
                </a:solidFill>
              </a:rPr>
              <a:t>GOD</a:t>
            </a:r>
            <a:r>
              <a:rPr lang="en-US" dirty="0">
                <a:solidFill>
                  <a:srgbClr val="002060"/>
                </a:solidFill>
              </a:rPr>
              <a:t> does nothing unless He reveals His secret counsel to His servants the prophets. </a:t>
            </a:r>
          </a:p>
          <a:p>
            <a:pPr>
              <a:lnSpc>
                <a:spcPct val="95000"/>
              </a:lnSpc>
            </a:pPr>
            <a:r>
              <a:rPr lang="en-US" b="1" dirty="0">
                <a:solidFill>
                  <a:srgbClr val="002060"/>
                </a:solidFill>
              </a:rPr>
              <a:t>James 4:17  </a:t>
            </a:r>
            <a:r>
              <a:rPr lang="en-US" dirty="0">
                <a:solidFill>
                  <a:srgbClr val="002060"/>
                </a:solidFill>
              </a:rPr>
              <a:t>Therefore, to one who knows </a:t>
            </a:r>
            <a:r>
              <a:rPr lang="en-US" i="1" dirty="0">
                <a:solidFill>
                  <a:srgbClr val="002060"/>
                </a:solidFill>
              </a:rPr>
              <a:t>the</a:t>
            </a:r>
            <a:r>
              <a:rPr lang="en-US" dirty="0">
                <a:solidFill>
                  <a:srgbClr val="002060"/>
                </a:solidFill>
              </a:rPr>
              <a:t> right thing to do and does not do it, to him it is sin. </a:t>
            </a:r>
          </a:p>
          <a:p>
            <a:pPr algn="ctr">
              <a:lnSpc>
                <a:spcPct val="95000"/>
              </a:lnSpc>
              <a:buNone/>
            </a:pPr>
            <a:r>
              <a:rPr lang="en-US" dirty="0">
                <a:solidFill>
                  <a:srgbClr val="002060"/>
                </a:solidFill>
              </a:rPr>
              <a:t>GOD SPEAKS TO HIS PEOPLE</a:t>
            </a:r>
          </a:p>
          <a:p>
            <a:pPr algn="ctr">
              <a:lnSpc>
                <a:spcPct val="95000"/>
              </a:lnSpc>
              <a:buNone/>
            </a:pPr>
            <a:r>
              <a:rPr lang="en-US" dirty="0">
                <a:solidFill>
                  <a:srgbClr val="002060"/>
                </a:solidFill>
              </a:rPr>
              <a:t>HE EXPECTS THEM TO LISTEN (</a:t>
            </a:r>
            <a:r>
              <a:rPr lang="en-US" i="1" dirty="0" err="1">
                <a:solidFill>
                  <a:srgbClr val="002060"/>
                </a:solidFill>
              </a:rPr>
              <a:t>akroatai</a:t>
            </a:r>
            <a:r>
              <a:rPr lang="en-US" dirty="0">
                <a:solidFill>
                  <a:srgbClr val="002060"/>
                </a:solidFill>
              </a:rPr>
              <a:t>)</a:t>
            </a:r>
          </a:p>
          <a:p>
            <a:pPr algn="ctr">
              <a:lnSpc>
                <a:spcPct val="95000"/>
              </a:lnSpc>
              <a:buNone/>
            </a:pPr>
            <a:r>
              <a:rPr lang="en-US" dirty="0">
                <a:solidFill>
                  <a:srgbClr val="002060"/>
                </a:solidFill>
              </a:rPr>
              <a:t>AND ACT (do: </a:t>
            </a:r>
            <a:r>
              <a:rPr lang="en-US" i="1" dirty="0" err="1">
                <a:solidFill>
                  <a:srgbClr val="002060"/>
                </a:solidFill>
              </a:rPr>
              <a:t>poietai</a:t>
            </a:r>
            <a:r>
              <a:rPr lang="en-US" dirty="0">
                <a:solidFill>
                  <a:srgbClr val="002060"/>
                </a:solidFill>
              </a:rPr>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3744</TotalTime>
  <Words>1610</Words>
  <Application>Microsoft Office PowerPoint</Application>
  <PresentationFormat>Letter Paper (8.5x11 in)</PresentationFormat>
  <Paragraphs>100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Tahoma</vt:lpstr>
      <vt:lpstr>Tempus Sans ITC</vt:lpstr>
      <vt:lpstr>Tw Cen MT</vt:lpstr>
      <vt:lpstr>Circuit</vt:lpstr>
      <vt:lpstr>A QUESTION OF CHARACTER</vt:lpstr>
      <vt:lpstr>ABOUT THIS CLASS</vt:lpstr>
      <vt:lpstr> WORD FOR THE JOURNEY</vt:lpstr>
      <vt:lpstr>TYPOLOGY OF THE TABERNACLE</vt:lpstr>
      <vt:lpstr>COUNTING THE COST</vt:lpstr>
      <vt:lpstr>GOD AS THE REFINER</vt:lpstr>
      <vt:lpstr>TWO PARTS OF DISCIPLESHIP</vt:lpstr>
      <vt:lpstr>LOOKING AT FAITHLESSNESS</vt:lpstr>
      <vt:lpstr>GOD’S VIEW OF DISOBEDIENCE</vt:lpstr>
      <vt:lpstr>Opportunity to repent</vt:lpstr>
      <vt:lpstr>REPENTANCE AND TRIALS</vt:lpstr>
      <vt:lpstr>CAN I TRUST GOD; CAN I TRUST GOD</vt:lpstr>
      <vt:lpstr>THE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18</cp:revision>
  <cp:lastPrinted>2016-12-20T15:50:55Z</cp:lastPrinted>
  <dcterms:created xsi:type="dcterms:W3CDTF">2016-12-20T15:22:00Z</dcterms:created>
  <dcterms:modified xsi:type="dcterms:W3CDTF">2021-01-12T17:12:37Z</dcterms:modified>
</cp:coreProperties>
</file>