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41" r:id="rId1"/>
  </p:sldMasterIdLst>
  <p:notesMasterIdLst>
    <p:notesMasterId r:id="rId15"/>
  </p:notesMasterIdLst>
  <p:handoutMasterIdLst>
    <p:handoutMasterId r:id="rId16"/>
  </p:handoutMasterIdLst>
  <p:sldIdLst>
    <p:sldId id="256" r:id="rId2"/>
    <p:sldId id="260" r:id="rId3"/>
    <p:sldId id="280" r:id="rId4"/>
    <p:sldId id="261" r:id="rId5"/>
    <p:sldId id="278" r:id="rId6"/>
    <p:sldId id="279" r:id="rId7"/>
    <p:sldId id="262" r:id="rId8"/>
    <p:sldId id="275" r:id="rId9"/>
    <p:sldId id="276" r:id="rId10"/>
    <p:sldId id="277" r:id="rId11"/>
    <p:sldId id="263" r:id="rId12"/>
    <p:sldId id="274" r:id="rId13"/>
    <p:sldId id="265" r:id="rId14"/>
  </p:sldIdLst>
  <p:sldSz cx="9144000" cy="6858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2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103" cy="469011"/>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sz="quarter" idx="1"/>
          </p:nvPr>
        </p:nvSpPr>
        <p:spPr>
          <a:xfrm>
            <a:off x="4023783" y="1"/>
            <a:ext cx="3077103" cy="469011"/>
          </a:xfrm>
          <a:prstGeom prst="rect">
            <a:avLst/>
          </a:prstGeom>
        </p:spPr>
        <p:txBody>
          <a:bodyPr vert="horz" lIns="93576" tIns="46787" rIns="93576" bIns="46787" rtlCol="0"/>
          <a:lstStyle>
            <a:lvl1pPr algn="r">
              <a:defRPr sz="1200"/>
            </a:lvl1pPr>
          </a:lstStyle>
          <a:p>
            <a:fld id="{16D81201-0A12-4068-8D9E-3DAE313D4218}" type="datetimeFigureOut">
              <a:rPr lang="en-US" smtClean="0"/>
              <a:pPr/>
              <a:t>3/17/2021</a:t>
            </a:fld>
            <a:endParaRPr lang="en-US" dirty="0"/>
          </a:p>
        </p:txBody>
      </p:sp>
      <p:sp>
        <p:nvSpPr>
          <p:cNvPr id="4" name="Footer Placeholder 3"/>
          <p:cNvSpPr>
            <a:spLocks noGrp="1"/>
          </p:cNvSpPr>
          <p:nvPr>
            <p:ph type="ftr" sz="quarter" idx="2"/>
          </p:nvPr>
        </p:nvSpPr>
        <p:spPr>
          <a:xfrm>
            <a:off x="1" y="8917812"/>
            <a:ext cx="3077103" cy="469011"/>
          </a:xfrm>
          <a:prstGeom prst="rect">
            <a:avLst/>
          </a:prstGeom>
        </p:spPr>
        <p:txBody>
          <a:bodyPr vert="horz" lIns="93576" tIns="46787" rIns="93576" bIns="467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783" y="8917812"/>
            <a:ext cx="3077103" cy="469011"/>
          </a:xfrm>
          <a:prstGeom prst="rect">
            <a:avLst/>
          </a:prstGeom>
        </p:spPr>
        <p:txBody>
          <a:bodyPr vert="horz" lIns="93576" tIns="46787" rIns="93576" bIns="46787" rtlCol="0" anchor="b"/>
          <a:lstStyle>
            <a:lvl1pPr algn="r">
              <a:defRPr sz="1200"/>
            </a:lvl1pPr>
          </a:lstStyle>
          <a:p>
            <a:fld id="{C8D7BC5C-8615-4922-A495-1583658F99B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idx="1"/>
          </p:nvPr>
        </p:nvSpPr>
        <p:spPr>
          <a:xfrm>
            <a:off x="4023782" y="0"/>
            <a:ext cx="3077103" cy="469011"/>
          </a:xfrm>
          <a:prstGeom prst="rect">
            <a:avLst/>
          </a:prstGeom>
        </p:spPr>
        <p:txBody>
          <a:bodyPr vert="horz" lIns="93589" tIns="46794" rIns="93589" bIns="46794" rtlCol="0"/>
          <a:lstStyle>
            <a:lvl1pPr algn="r">
              <a:defRPr sz="1200"/>
            </a:lvl1pPr>
          </a:lstStyle>
          <a:p>
            <a:fld id="{93835D62-8840-4A00-83B8-5F81899280C3}" type="datetimeFigureOut">
              <a:rPr lang="en-US" smtClean="0"/>
              <a:pPr/>
              <a:t>3/17/2021</a:t>
            </a:fld>
            <a:endParaRPr lang="en-US"/>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a:p>
        </p:txBody>
      </p:sp>
      <p:sp>
        <p:nvSpPr>
          <p:cNvPr id="5" name="Notes Placeholder 4"/>
          <p:cNvSpPr>
            <a:spLocks noGrp="1"/>
          </p:cNvSpPr>
          <p:nvPr>
            <p:ph type="body" sz="quarter" idx="3"/>
          </p:nvPr>
        </p:nvSpPr>
        <p:spPr>
          <a:xfrm>
            <a:off x="709611" y="4458906"/>
            <a:ext cx="5683253" cy="4226053"/>
          </a:xfrm>
          <a:prstGeom prst="rect">
            <a:avLst/>
          </a:prstGeom>
        </p:spPr>
        <p:txBody>
          <a:bodyPr vert="horz" lIns="93589" tIns="46794" rIns="93589" bIns="46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7" name="Slide Number Placeholder 6"/>
          <p:cNvSpPr>
            <a:spLocks noGrp="1"/>
          </p:cNvSpPr>
          <p:nvPr>
            <p:ph type="sldNum" sz="quarter" idx="5"/>
          </p:nvPr>
        </p:nvSpPr>
        <p:spPr>
          <a:xfrm>
            <a:off x="4023782" y="8917812"/>
            <a:ext cx="3077103" cy="469011"/>
          </a:xfrm>
          <a:prstGeom prst="rect">
            <a:avLst/>
          </a:prstGeom>
        </p:spPr>
        <p:txBody>
          <a:bodyPr vert="horz" lIns="93589" tIns="46794" rIns="93589" bIns="46794" rtlCol="0" anchor="b"/>
          <a:lstStyle>
            <a:lvl1pPr algn="r">
              <a:defRPr sz="1200"/>
            </a:lvl1pPr>
          </a:lstStyle>
          <a:p>
            <a:fld id="{22EF2E30-5383-45E1-A8C8-C92A21D3B5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66" name="Group 65"/>
          <p:cNvGrpSpPr/>
          <p:nvPr/>
        </p:nvGrpSpPr>
        <p:grpSpPr>
          <a:xfrm>
            <a:off x="0" y="1"/>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900240" y="1122364"/>
            <a:ext cx="6593681"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900240" y="3602038"/>
            <a:ext cx="6593681" cy="165576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3"/>
            <a:ext cx="2057400" cy="365125"/>
          </a:xfrm>
        </p:spPr>
        <p:txBody>
          <a:bodyPr/>
          <a:lstStyle/>
          <a:p>
            <a:r>
              <a:rPr lang="en-US"/>
              <a:t>2/26/2017</a:t>
            </a:r>
            <a:endParaRPr lang="en-US" dirty="0"/>
          </a:p>
        </p:txBody>
      </p:sp>
      <p:sp>
        <p:nvSpPr>
          <p:cNvPr id="5" name="Footer Placeholder 4"/>
          <p:cNvSpPr>
            <a:spLocks noGrp="1"/>
          </p:cNvSpPr>
          <p:nvPr>
            <p:ph type="ftr" sz="quarter" idx="11"/>
          </p:nvPr>
        </p:nvSpPr>
        <p:spPr>
          <a:xfrm>
            <a:off x="1900238" y="5410203"/>
            <a:ext cx="3843665" cy="365125"/>
          </a:xfrm>
        </p:spPr>
        <p:txBody>
          <a:bodyPr/>
          <a:lstStyle/>
          <a:p>
            <a:endParaRPr lang="en-US" dirty="0"/>
          </a:p>
        </p:txBody>
      </p:sp>
      <p:sp>
        <p:nvSpPr>
          <p:cNvPr id="6" name="Slide Number Placeholder 5"/>
          <p:cNvSpPr>
            <a:spLocks noGrp="1"/>
          </p:cNvSpPr>
          <p:nvPr>
            <p:ph type="sldNum" sz="quarter" idx="12"/>
          </p:nvPr>
        </p:nvSpPr>
        <p:spPr>
          <a:xfrm>
            <a:off x="7915604" y="5410201"/>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765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7" y="4304666"/>
            <a:ext cx="7434267"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7" y="606426"/>
            <a:ext cx="7434267"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24" y="5124021"/>
            <a:ext cx="7433144" cy="682472"/>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979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7"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59" y="4419601"/>
            <a:ext cx="7428344" cy="13715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376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1"/>
            <a:ext cx="6977064"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8"/>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856058" y="4309920"/>
            <a:ext cx="7429503" cy="1489496"/>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2" name="TextBox 51"/>
          <p:cNvSpPr txBox="1"/>
          <p:nvPr/>
        </p:nvSpPr>
        <p:spPr>
          <a:xfrm>
            <a:off x="696579" y="7184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53" name="TextBox 52"/>
          <p:cNvSpPr txBox="1"/>
          <p:nvPr/>
        </p:nvSpPr>
        <p:spPr>
          <a:xfrm>
            <a:off x="7817473" y="276497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Tree>
    <p:extLst>
      <p:ext uri="{BB962C8B-B14F-4D97-AF65-F5344CB8AC3E}">
        <p14:creationId xmlns:p14="http://schemas.microsoft.com/office/powerpoint/2010/main" val="521377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9" y="2134043"/>
            <a:ext cx="74295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24" y="4657656"/>
            <a:ext cx="7428379" cy="1140644"/>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445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1"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7" y="2674463"/>
            <a:ext cx="2397675"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86077" y="2677635"/>
            <a:ext cx="2388289"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9"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7"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7"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4201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1" y="4404597"/>
            <a:ext cx="2396431"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856061" y="2666998"/>
            <a:ext cx="2396431"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856061" y="4980860"/>
            <a:ext cx="2396431" cy="817843"/>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66791" y="4404597"/>
            <a:ext cx="2400300"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366791"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89427" y="4404596"/>
            <a:ext cx="2393056"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89333"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5889332" y="4980856"/>
            <a:ext cx="2396227" cy="8103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117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962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2" y="609601"/>
            <a:ext cx="1503759"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1"/>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493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244699" y="154547"/>
            <a:ext cx="8706118" cy="1313646"/>
          </a:xfrm>
        </p:spPr>
        <p:txBody>
          <a:bodyPr>
            <a:normAutofit/>
          </a:bodyPr>
          <a:lstStyle>
            <a:lvl1pPr algn="ctr">
              <a:defRPr sz="4000">
                <a:solidFill>
                  <a:srgbClr val="002060"/>
                </a:solidFill>
                <a:latin typeface="Tahoma" pitchFamily="34" charset="0"/>
                <a:ea typeface="Tahoma" pitchFamily="34" charset="0"/>
                <a:cs typeface="Tahoma" pitchFamily="34" charset="0"/>
              </a:defRPr>
            </a:lvl1pPr>
          </a:lstStyle>
          <a:p>
            <a:r>
              <a:rPr lang="en-US" dirty="0"/>
              <a:t>Click to edit Master title style</a:t>
            </a:r>
          </a:p>
        </p:txBody>
      </p:sp>
      <p:sp>
        <p:nvSpPr>
          <p:cNvPr id="48" name="Content Placeholder 2"/>
          <p:cNvSpPr>
            <a:spLocks noGrp="1"/>
          </p:cNvSpPr>
          <p:nvPr>
            <p:ph idx="1"/>
          </p:nvPr>
        </p:nvSpPr>
        <p:spPr>
          <a:xfrm>
            <a:off x="0" y="1519706"/>
            <a:ext cx="9143999" cy="5338293"/>
          </a:xfrm>
        </p:spPr>
        <p:txBody>
          <a:bodyPr>
            <a:normAutofit/>
          </a:bodyPr>
          <a:lstStyle>
            <a:lvl1pPr>
              <a:defRPr sz="2600">
                <a:solidFill>
                  <a:srgbClr val="002060"/>
                </a:solidFill>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endParaRPr lang="en-US" dirty="0"/>
          </a:p>
        </p:txBody>
      </p:sp>
      <p:sp>
        <p:nvSpPr>
          <p:cNvPr id="49" name="Date Placeholder 3"/>
          <p:cNvSpPr>
            <a:spLocks noGrp="1"/>
          </p:cNvSpPr>
          <p:nvPr>
            <p:ph type="dt" sz="half" idx="10"/>
          </p:nvPr>
        </p:nvSpPr>
        <p:spPr>
          <a:xfrm>
            <a:off x="5592691" y="5883278"/>
            <a:ext cx="2057400" cy="365125"/>
          </a:xfrm>
        </p:spPr>
        <p:txBody>
          <a:bodyPr/>
          <a:lstStyle/>
          <a:p>
            <a:r>
              <a:rPr lang="en-US"/>
              <a:t>2/26/2017</a:t>
            </a:r>
            <a:endParaRPr lang="en-US" dirty="0"/>
          </a:p>
        </p:txBody>
      </p:sp>
      <p:sp>
        <p:nvSpPr>
          <p:cNvPr id="50" name="Footer Placeholder 4"/>
          <p:cNvSpPr>
            <a:spLocks noGrp="1"/>
          </p:cNvSpPr>
          <p:nvPr>
            <p:ph type="ftr" sz="quarter" idx="11"/>
          </p:nvPr>
        </p:nvSpPr>
        <p:spPr>
          <a:xfrm>
            <a:off x="856059" y="5883277"/>
            <a:ext cx="4679483" cy="365125"/>
          </a:xfrm>
        </p:spPr>
        <p:txBody>
          <a:bodyPr/>
          <a:lstStyle/>
          <a:p>
            <a:endParaRPr lang="en-US" dirty="0"/>
          </a:p>
        </p:txBody>
      </p:sp>
      <p:sp>
        <p:nvSpPr>
          <p:cNvPr id="51" name="Slide Number Placeholder 5"/>
          <p:cNvSpPr>
            <a:spLocks noGrp="1"/>
          </p:cNvSpPr>
          <p:nvPr>
            <p:ph type="sldNum" sz="quarter" idx="12"/>
          </p:nvPr>
        </p:nvSpPr>
        <p:spPr>
          <a:xfrm>
            <a:off x="7707242" y="5883276"/>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2948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9" y="1419228"/>
            <a:ext cx="74295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856059" y="4424362"/>
            <a:ext cx="7429500" cy="1374776"/>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999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9"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9491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9" y="619128"/>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3" y="2249487"/>
            <a:ext cx="3435949"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6060" y="3073399"/>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6"/>
            <a:ext cx="3433565"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3073399"/>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2/26/2017</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399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892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2/26/2017</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569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30" y="609601"/>
            <a:ext cx="2892028"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67151"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30" y="2249486"/>
            <a:ext cx="2892028"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370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1"/>
            <a:ext cx="3753963"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7" y="609601"/>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255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1"/>
            <a:ext cx="9041775"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856061" y="618519"/>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1"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8"/>
            <a:ext cx="2057400" cy="365125"/>
          </a:xfrm>
          <a:prstGeom prst="rect">
            <a:avLst/>
          </a:prstGeom>
        </p:spPr>
        <p:txBody>
          <a:bodyPr vert="horz" lIns="91440" tIns="45720" rIns="91440" bIns="45720" rtlCol="0" anchor="ctr"/>
          <a:lstStyle>
            <a:lvl1pPr algn="r">
              <a:defRPr sz="788">
                <a:solidFill>
                  <a:schemeClr val="tx1">
                    <a:tint val="75000"/>
                  </a:schemeClr>
                </a:solidFill>
              </a:defRPr>
            </a:lvl1pPr>
          </a:lstStyle>
          <a:p>
            <a:r>
              <a:rPr lang="en-US"/>
              <a:t>2/26/2017</a:t>
            </a:r>
            <a:endParaRPr lang="en-US" dirty="0"/>
          </a:p>
        </p:txBody>
      </p:sp>
      <p:sp>
        <p:nvSpPr>
          <p:cNvPr id="5" name="Footer Placeholder 4"/>
          <p:cNvSpPr>
            <a:spLocks noGrp="1"/>
          </p:cNvSpPr>
          <p:nvPr>
            <p:ph type="ftr" sz="quarter" idx="3"/>
          </p:nvPr>
        </p:nvSpPr>
        <p:spPr>
          <a:xfrm>
            <a:off x="856059" y="5883277"/>
            <a:ext cx="4679483" cy="365125"/>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2" y="5883276"/>
            <a:ext cx="578317"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54129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hf sldNum="0" hdr="0" ftr="0" dt="0"/>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168" y="1122364"/>
            <a:ext cx="6593681" cy="2387600"/>
          </a:xfrm>
        </p:spPr>
        <p:txBody>
          <a:bodyPr>
            <a:noAutofit/>
          </a:bodyPr>
          <a:lstStyle/>
          <a:p>
            <a:pPr algn="ct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A</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question</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of character</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Lesson 10</a:t>
            </a:r>
            <a:b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br>
            <a:endPar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endParaRPr>
          </a:p>
        </p:txBody>
      </p:sp>
      <p:sp>
        <p:nvSpPr>
          <p:cNvPr id="3" name="Subtitle 2"/>
          <p:cNvSpPr>
            <a:spLocks noGrp="1"/>
          </p:cNvSpPr>
          <p:nvPr>
            <p:ph type="subTitle" idx="1"/>
          </p:nvPr>
        </p:nvSpPr>
        <p:spPr>
          <a:xfrm>
            <a:off x="874144" y="5059393"/>
            <a:ext cx="7821283" cy="1462177"/>
          </a:xfrm>
        </p:spPr>
        <p:txBody>
          <a:bodyPr>
            <a:normAutofit lnSpcReduction="10000"/>
          </a:bodyPr>
          <a:lstStyle/>
          <a:p>
            <a:pPr algn="ctr">
              <a:lnSpc>
                <a:spcPct val="100000"/>
              </a:lnSpc>
              <a:spcBef>
                <a:spcPts val="0"/>
              </a:spcBef>
            </a:pPr>
            <a:r>
              <a:rPr lang="en-US" sz="2400" dirty="0" err="1">
                <a:solidFill>
                  <a:srgbClr val="002060"/>
                </a:solidFill>
                <a:effectLst>
                  <a:outerShdw blurRad="38100" dist="38100" dir="2700000" algn="tl">
                    <a:srgbClr val="000000">
                      <a:alpha val="43137"/>
                    </a:srgbClr>
                  </a:outerShdw>
                </a:effectLst>
                <a:latin typeface="Tempus Sans ITC" panose="04020404030D07020202" pitchFamily="82" charset="0"/>
              </a:rPr>
              <a:t>jOlYNN</a:t>
            </a: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 GOWER</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Spring 2021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217/493-6151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JGOWER@GUARDINGTHETRUTH.ORG</a:t>
            </a:r>
          </a:p>
        </p:txBody>
      </p:sp>
    </p:spTree>
    <p:extLst>
      <p:ext uri="{BB962C8B-B14F-4D97-AF65-F5344CB8AC3E}">
        <p14:creationId xmlns:p14="http://schemas.microsoft.com/office/powerpoint/2010/main" val="3402511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41696"/>
          </a:xfrm>
        </p:spPr>
        <p:txBody>
          <a:bodyPr>
            <a:normAutofit/>
          </a:bodyPr>
          <a:lstStyle/>
          <a:p>
            <a:r>
              <a:rPr lang="en-US" sz="4400" dirty="0"/>
              <a:t>THE OLD SELF</a:t>
            </a:r>
          </a:p>
        </p:txBody>
      </p:sp>
      <p:sp>
        <p:nvSpPr>
          <p:cNvPr id="3" name="Content Placeholder 2"/>
          <p:cNvSpPr>
            <a:spLocks noGrp="1"/>
          </p:cNvSpPr>
          <p:nvPr>
            <p:ph idx="1"/>
          </p:nvPr>
        </p:nvSpPr>
        <p:spPr>
          <a:xfrm>
            <a:off x="0" y="914400"/>
            <a:ext cx="9143999" cy="5943600"/>
          </a:xfrm>
        </p:spPr>
        <p:txBody>
          <a:bodyPr>
            <a:noAutofit/>
          </a:bodyPr>
          <a:lstStyle/>
          <a:p>
            <a:pPr>
              <a:lnSpc>
                <a:spcPct val="90000"/>
              </a:lnSpc>
            </a:pPr>
            <a:r>
              <a:rPr lang="en-US" b="1" dirty="0">
                <a:solidFill>
                  <a:srgbClr val="001236"/>
                </a:solidFill>
              </a:rPr>
              <a:t>Romans 6:3-10 </a:t>
            </a:r>
            <a:r>
              <a:rPr lang="en-US" dirty="0">
                <a:solidFill>
                  <a:srgbClr val="001236"/>
                </a:solidFill>
              </a:rPr>
              <a:t> Or do you not know that all of us who have been baptized into Christ Jesus have been baptized into His death? Therefore we have been buried with Him through baptism into death, so that as Christ was raised from the dead through the glory of the Father, so we too might walk in newness of life. For if we have become united with </a:t>
            </a:r>
            <a:r>
              <a:rPr lang="en-US" i="1" dirty="0">
                <a:solidFill>
                  <a:srgbClr val="001236"/>
                </a:solidFill>
              </a:rPr>
              <a:t>Him</a:t>
            </a:r>
            <a:r>
              <a:rPr lang="en-US" dirty="0">
                <a:solidFill>
                  <a:srgbClr val="001236"/>
                </a:solidFill>
              </a:rPr>
              <a:t> in the likeness of His death, certainly we shall also be </a:t>
            </a:r>
            <a:r>
              <a:rPr lang="en-US" i="1" dirty="0">
                <a:solidFill>
                  <a:srgbClr val="001236"/>
                </a:solidFill>
              </a:rPr>
              <a:t>in the likeness</a:t>
            </a:r>
            <a:r>
              <a:rPr lang="en-US" dirty="0">
                <a:solidFill>
                  <a:srgbClr val="001236"/>
                </a:solidFill>
              </a:rPr>
              <a:t> of His resurrection, knowing this, that our old self was crucified with </a:t>
            </a:r>
            <a:r>
              <a:rPr lang="en-US" i="1" dirty="0">
                <a:solidFill>
                  <a:srgbClr val="001236"/>
                </a:solidFill>
              </a:rPr>
              <a:t>Him,</a:t>
            </a:r>
            <a:r>
              <a:rPr lang="en-US" dirty="0">
                <a:solidFill>
                  <a:srgbClr val="001236"/>
                </a:solidFill>
              </a:rPr>
              <a:t> in order that our body of sin might be done away with, so that we would no longer be slaves to sin; for he who has died is freed from sin.</a:t>
            </a:r>
            <a:r>
              <a:rPr lang="en-US" baseline="30000" dirty="0">
                <a:solidFill>
                  <a:srgbClr val="001236"/>
                </a:solidFill>
              </a:rPr>
              <a:t> </a:t>
            </a:r>
            <a:r>
              <a:rPr lang="en-US" dirty="0">
                <a:solidFill>
                  <a:srgbClr val="001236"/>
                </a:solidFill>
              </a:rPr>
              <a:t> Now if we have died with Christ, we believe that we shall also live with Him, knowing that Christ, having been raised from the dead, is never to die again; death no longer is master over Him. For the death that He died, He died to sin once for all; but the life that He lives, He lives to God. </a:t>
            </a:r>
          </a:p>
          <a:p>
            <a:pPr>
              <a:lnSpc>
                <a:spcPct val="90000"/>
              </a:lnSpc>
            </a:pPr>
            <a:endParaRPr lang="en-US" dirty="0">
              <a:solidFill>
                <a:srgbClr val="001236"/>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68991"/>
          </a:xfrm>
        </p:spPr>
        <p:txBody>
          <a:bodyPr>
            <a:normAutofit/>
          </a:bodyPr>
          <a:lstStyle/>
          <a:p>
            <a:r>
              <a:rPr lang="en-US" sz="4800" dirty="0"/>
              <a:t>LIGHT AND DARKNESS</a:t>
            </a:r>
          </a:p>
        </p:txBody>
      </p:sp>
      <p:sp>
        <p:nvSpPr>
          <p:cNvPr id="3" name="Content Placeholder 2"/>
          <p:cNvSpPr>
            <a:spLocks noGrp="1"/>
          </p:cNvSpPr>
          <p:nvPr>
            <p:ph idx="1"/>
          </p:nvPr>
        </p:nvSpPr>
        <p:spPr>
          <a:xfrm>
            <a:off x="0" y="862149"/>
            <a:ext cx="9143999" cy="5995852"/>
          </a:xfrm>
        </p:spPr>
        <p:txBody>
          <a:bodyPr>
            <a:noAutofit/>
          </a:bodyPr>
          <a:lstStyle/>
          <a:p>
            <a:pPr>
              <a:lnSpc>
                <a:spcPct val="89000"/>
              </a:lnSpc>
              <a:spcBef>
                <a:spcPts val="0"/>
              </a:spcBef>
            </a:pPr>
            <a:r>
              <a:rPr lang="en-US" sz="2590" b="1" dirty="0">
                <a:solidFill>
                  <a:srgbClr val="001236"/>
                </a:solidFill>
              </a:rPr>
              <a:t>1 John 1:5-9 </a:t>
            </a:r>
            <a:r>
              <a:rPr lang="en-US" sz="2590" dirty="0">
                <a:solidFill>
                  <a:srgbClr val="001236"/>
                </a:solidFill>
              </a:rPr>
              <a:t> This is the message we have heard from Him and announce to you, that God is Light, and in Him there is no darkness at all. If we say that we have fellow-ship with Him and </a:t>
            </a:r>
            <a:r>
              <a:rPr lang="en-US" sz="2590" i="1" dirty="0">
                <a:solidFill>
                  <a:srgbClr val="001236"/>
                </a:solidFill>
              </a:rPr>
              <a:t>yet</a:t>
            </a:r>
            <a:r>
              <a:rPr lang="en-US" sz="2590" dirty="0">
                <a:solidFill>
                  <a:srgbClr val="001236"/>
                </a:solidFill>
              </a:rPr>
              <a:t> walk in the darkness, we lie and do not practice the truth; if we walk in the Light as He Himself is in the Light</a:t>
            </a:r>
            <a:r>
              <a:rPr lang="en-US" sz="2590" spc="-150" dirty="0">
                <a:solidFill>
                  <a:srgbClr val="001236"/>
                </a:solidFill>
              </a:rPr>
              <a:t>, we have </a:t>
            </a:r>
            <a:r>
              <a:rPr lang="en-US" sz="2590" dirty="0">
                <a:solidFill>
                  <a:srgbClr val="001236"/>
                </a:solidFill>
              </a:rPr>
              <a:t>fellowship with one another, and the blood of Jesus His Son cleanses </a:t>
            </a:r>
            <a:r>
              <a:rPr lang="en-US" sz="2590" spc="-150" dirty="0">
                <a:solidFill>
                  <a:srgbClr val="001236"/>
                </a:solidFill>
              </a:rPr>
              <a:t>us from all sin. </a:t>
            </a:r>
            <a:r>
              <a:rPr lang="en-US" sz="2590" dirty="0">
                <a:solidFill>
                  <a:srgbClr val="001236"/>
                </a:solidFill>
              </a:rPr>
              <a:t>If we say that we have no sin, we are deceiving ourselves and the truth is </a:t>
            </a:r>
            <a:r>
              <a:rPr lang="en-US" sz="2590" spc="-150" dirty="0">
                <a:solidFill>
                  <a:srgbClr val="001236"/>
                </a:solidFill>
              </a:rPr>
              <a:t>not in us. </a:t>
            </a:r>
            <a:r>
              <a:rPr lang="en-US" sz="2590" dirty="0">
                <a:solidFill>
                  <a:srgbClr val="001236"/>
                </a:solidFill>
              </a:rPr>
              <a:t>If we </a:t>
            </a:r>
            <a:r>
              <a:rPr lang="en-US" sz="2590" spc="-150" dirty="0">
                <a:solidFill>
                  <a:srgbClr val="001236"/>
                </a:solidFill>
              </a:rPr>
              <a:t>confess our </a:t>
            </a:r>
            <a:r>
              <a:rPr lang="en-US" sz="2590" dirty="0">
                <a:solidFill>
                  <a:srgbClr val="001236"/>
                </a:solidFill>
              </a:rPr>
              <a:t>sins, He is faithful and righteous </a:t>
            </a:r>
            <a:r>
              <a:rPr lang="en-US" sz="2590" spc="-150" dirty="0">
                <a:solidFill>
                  <a:srgbClr val="001236"/>
                </a:solidFill>
              </a:rPr>
              <a:t>to forgive us our </a:t>
            </a:r>
            <a:r>
              <a:rPr lang="en-US" sz="2590" dirty="0">
                <a:solidFill>
                  <a:srgbClr val="001236"/>
                </a:solidFill>
              </a:rPr>
              <a:t>sins</a:t>
            </a:r>
            <a:r>
              <a:rPr lang="en-US" sz="2590" spc="-150" dirty="0">
                <a:solidFill>
                  <a:srgbClr val="001236"/>
                </a:solidFill>
              </a:rPr>
              <a:t> and to cleanse us </a:t>
            </a:r>
            <a:r>
              <a:rPr lang="en-US" sz="2590" dirty="0">
                <a:solidFill>
                  <a:srgbClr val="001236"/>
                </a:solidFill>
              </a:rPr>
              <a:t>from all unrighteousness.</a:t>
            </a:r>
            <a:r>
              <a:rPr lang="en-US" sz="2590" spc="-150" dirty="0">
                <a:solidFill>
                  <a:srgbClr val="001236"/>
                </a:solidFill>
              </a:rPr>
              <a:t>                       </a:t>
            </a:r>
          </a:p>
          <a:p>
            <a:pPr>
              <a:lnSpc>
                <a:spcPct val="89000"/>
              </a:lnSpc>
              <a:spcBef>
                <a:spcPts val="0"/>
              </a:spcBef>
            </a:pPr>
            <a:r>
              <a:rPr lang="en-US" sz="2590" b="1" dirty="0">
                <a:solidFill>
                  <a:srgbClr val="001236"/>
                </a:solidFill>
              </a:rPr>
              <a:t>John 3:19-21 </a:t>
            </a:r>
            <a:r>
              <a:rPr lang="en-US" sz="2590" dirty="0">
                <a:solidFill>
                  <a:srgbClr val="001236"/>
                </a:solidFill>
              </a:rPr>
              <a:t>"This is the judgment, that the Light has come into the world, and men loved the darkness rather than the Light, for their deeds were evil. For everyone who does evil hates the Light, and does not come to the Light for fear that his deeds will be exposed. But he who practices the truth comes to the Light, so that his deeds may be manifested as having been wrought in God." </a:t>
            </a:r>
          </a:p>
          <a:p>
            <a:pPr>
              <a:lnSpc>
                <a:spcPct val="89000"/>
              </a:lnSpc>
              <a:spcBef>
                <a:spcPts val="0"/>
              </a:spcBef>
            </a:pPr>
            <a:endParaRPr lang="en-US" sz="2590" dirty="0">
              <a:solidFill>
                <a:srgbClr val="00123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848753"/>
          </a:xfrm>
        </p:spPr>
        <p:txBody>
          <a:bodyPr>
            <a:normAutofit/>
          </a:bodyPr>
          <a:lstStyle/>
          <a:p>
            <a:r>
              <a:rPr lang="en-US" dirty="0"/>
              <a:t>GOD’S REMEDY</a:t>
            </a:r>
          </a:p>
        </p:txBody>
      </p:sp>
      <p:sp>
        <p:nvSpPr>
          <p:cNvPr id="3" name="Content Placeholder 2"/>
          <p:cNvSpPr>
            <a:spLocks noGrp="1"/>
          </p:cNvSpPr>
          <p:nvPr>
            <p:ph idx="1"/>
          </p:nvPr>
        </p:nvSpPr>
        <p:spPr>
          <a:xfrm>
            <a:off x="0" y="927100"/>
            <a:ext cx="9143999" cy="5930899"/>
          </a:xfrm>
        </p:spPr>
        <p:txBody>
          <a:bodyPr>
            <a:noAutofit/>
          </a:bodyPr>
          <a:lstStyle/>
          <a:p>
            <a:pPr>
              <a:lnSpc>
                <a:spcPct val="90000"/>
              </a:lnSpc>
              <a:spcBef>
                <a:spcPts val="0"/>
              </a:spcBef>
            </a:pPr>
            <a:r>
              <a:rPr lang="en-US" b="1" dirty="0"/>
              <a:t>Jeremiah 31:34 </a:t>
            </a:r>
            <a:r>
              <a:rPr lang="en-US" dirty="0"/>
              <a:t> "They will not teach again, each man his neighbor and each man his brother, saying, 'Know the </a:t>
            </a:r>
            <a:r>
              <a:rPr lang="en-US" cap="small" dirty="0"/>
              <a:t>LORD</a:t>
            </a:r>
            <a:r>
              <a:rPr lang="en-US" dirty="0"/>
              <a:t>,' for they will all know Me, from the least of them to the greatest of them," declares the </a:t>
            </a:r>
            <a:r>
              <a:rPr lang="en-US" cap="small" dirty="0"/>
              <a:t>LORD</a:t>
            </a:r>
            <a:r>
              <a:rPr lang="en-US" dirty="0"/>
              <a:t>, "for I will forgive their iniquity, and their sin I will remember no more." </a:t>
            </a:r>
          </a:p>
          <a:p>
            <a:pPr>
              <a:lnSpc>
                <a:spcPct val="90000"/>
              </a:lnSpc>
              <a:spcBef>
                <a:spcPts val="0"/>
              </a:spcBef>
            </a:pPr>
            <a:r>
              <a:rPr lang="en-US" dirty="0"/>
              <a:t>Remember: </a:t>
            </a:r>
            <a:r>
              <a:rPr lang="en-US" i="1" dirty="0" err="1"/>
              <a:t>zakar</a:t>
            </a:r>
            <a:r>
              <a:rPr lang="en-US" i="1" dirty="0"/>
              <a:t>: </a:t>
            </a:r>
            <a:r>
              <a:rPr lang="en-US" dirty="0"/>
              <a:t>make mention of something</a:t>
            </a:r>
          </a:p>
          <a:p>
            <a:pPr>
              <a:lnSpc>
                <a:spcPct val="90000"/>
              </a:lnSpc>
              <a:spcBef>
                <a:spcPts val="0"/>
              </a:spcBef>
            </a:pPr>
            <a:r>
              <a:rPr lang="en-US" b="1" dirty="0"/>
              <a:t>Micah 7:18-19 </a:t>
            </a:r>
            <a:r>
              <a:rPr lang="en-US" dirty="0"/>
              <a:t> Who is a God like You, who pardons iniquity and passes over the rebellious act of the remnant of His possession? He does not retain His anger forever, because He delights in unchanging love. He will again have compassion on us; He will tread our iniquities under foot. Yes, You will cast all their sins into the depths of the sea. </a:t>
            </a:r>
          </a:p>
          <a:p>
            <a:pPr>
              <a:lnSpc>
                <a:spcPct val="90000"/>
              </a:lnSpc>
              <a:spcBef>
                <a:spcPts val="0"/>
              </a:spcBef>
            </a:pPr>
            <a:r>
              <a:rPr lang="en-US" b="1" dirty="0"/>
              <a:t>Psalm 103:11-12 </a:t>
            </a:r>
            <a:r>
              <a:rPr lang="en-US" dirty="0"/>
              <a:t> For as high as the heavens are above the earth, so great is His </a:t>
            </a:r>
            <a:r>
              <a:rPr lang="en-US" dirty="0" err="1"/>
              <a:t>lovingkindness</a:t>
            </a:r>
            <a:r>
              <a:rPr lang="en-US" dirty="0"/>
              <a:t> toward those who fear Him. As far as the east is from the west, so far has He removed our transgressions from us. </a:t>
            </a:r>
            <a:br>
              <a:rPr lang="en-US" dirty="0"/>
            </a:br>
            <a:endParaRPr lang="en-US" dirty="0"/>
          </a:p>
          <a:p>
            <a:pPr>
              <a:lnSpc>
                <a:spcPct val="90000"/>
              </a:lnSpc>
              <a:spcBef>
                <a:spcPts val="0"/>
              </a:spcBef>
            </a:pPr>
            <a:endParaRPr lang="en-US" dirty="0">
              <a:solidFill>
                <a:srgbClr val="00123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888999"/>
          </a:xfrm>
        </p:spPr>
        <p:txBody>
          <a:bodyPr/>
          <a:lstStyle/>
          <a:p>
            <a:r>
              <a:rPr lang="en-US" dirty="0"/>
              <a:t>IF NOT GOD, WHO?</a:t>
            </a:r>
          </a:p>
        </p:txBody>
      </p:sp>
      <p:sp>
        <p:nvSpPr>
          <p:cNvPr id="3" name="Content Placeholder 2"/>
          <p:cNvSpPr>
            <a:spLocks noGrp="1"/>
          </p:cNvSpPr>
          <p:nvPr>
            <p:ph idx="1"/>
          </p:nvPr>
        </p:nvSpPr>
        <p:spPr>
          <a:xfrm>
            <a:off x="1" y="783771"/>
            <a:ext cx="9143999" cy="6074230"/>
          </a:xfrm>
        </p:spPr>
        <p:txBody>
          <a:bodyPr>
            <a:noAutofit/>
          </a:bodyPr>
          <a:lstStyle/>
          <a:p>
            <a:pPr>
              <a:lnSpc>
                <a:spcPct val="88000"/>
              </a:lnSpc>
              <a:spcBef>
                <a:spcPts val="0"/>
              </a:spcBef>
            </a:pPr>
            <a:r>
              <a:rPr lang="en-US" sz="2500" b="1" dirty="0"/>
              <a:t>Revelation 12:10-11 </a:t>
            </a:r>
            <a:r>
              <a:rPr lang="en-US" sz="2500" dirty="0"/>
              <a:t> Then I </a:t>
            </a:r>
            <a:r>
              <a:rPr lang="en-US" sz="2500" spc="-150" dirty="0"/>
              <a:t>heard a loud </a:t>
            </a:r>
            <a:r>
              <a:rPr lang="en-US" sz="2500" dirty="0"/>
              <a:t>voice in heaven, saying, "Now the salvation, and the power, and the kingdom of our God and the authority of His Christ have come, for the accuser </a:t>
            </a:r>
            <a:r>
              <a:rPr lang="en-US" sz="2500" spc="-150" dirty="0"/>
              <a:t>of our </a:t>
            </a:r>
            <a:r>
              <a:rPr lang="en-US" sz="2500" dirty="0"/>
              <a:t>brethren has </a:t>
            </a:r>
            <a:r>
              <a:rPr lang="en-US" sz="2500" spc="-150" dirty="0"/>
              <a:t>been thrown down</a:t>
            </a:r>
            <a:r>
              <a:rPr lang="en-US" sz="2500" dirty="0"/>
              <a:t>, he who accuses them before </a:t>
            </a:r>
            <a:r>
              <a:rPr lang="en-US" sz="2500" spc="-150" dirty="0"/>
              <a:t>our God day and night. </a:t>
            </a:r>
            <a:r>
              <a:rPr lang="en-US" sz="2500" dirty="0"/>
              <a:t>And they overcame him be-cause of the blood of the Lamb and because of the word of their testimony, and they did not love their life even when faced with death.”</a:t>
            </a:r>
          </a:p>
          <a:p>
            <a:pPr algn="ctr">
              <a:lnSpc>
                <a:spcPct val="88000"/>
              </a:lnSpc>
              <a:spcBef>
                <a:spcPts val="0"/>
              </a:spcBef>
              <a:buNone/>
            </a:pPr>
            <a:r>
              <a:rPr lang="en-US" sz="2400" b="1" dirty="0"/>
              <a:t>Accuser: </a:t>
            </a:r>
            <a:r>
              <a:rPr lang="en-US" sz="2400" b="1" i="1" dirty="0" err="1"/>
              <a:t>kategor</a:t>
            </a:r>
            <a:r>
              <a:rPr lang="en-US" sz="2400" b="1" i="1" dirty="0"/>
              <a:t>: </a:t>
            </a:r>
            <a:r>
              <a:rPr lang="en-US" sz="2400" b="1" dirty="0"/>
              <a:t>person bringing charges  (at law) </a:t>
            </a:r>
          </a:p>
          <a:p>
            <a:pPr>
              <a:lnSpc>
                <a:spcPct val="88000"/>
              </a:lnSpc>
              <a:spcBef>
                <a:spcPts val="0"/>
              </a:spcBef>
            </a:pPr>
            <a:r>
              <a:rPr lang="en-US" sz="2550" b="1" dirty="0"/>
              <a:t>1 Peter 5:8 </a:t>
            </a:r>
            <a:r>
              <a:rPr lang="en-US" sz="2550" dirty="0"/>
              <a:t>Be of sober </a:t>
            </a:r>
            <a:r>
              <a:rPr lang="en-US" sz="2550" i="1" dirty="0"/>
              <a:t>spirit,</a:t>
            </a:r>
            <a:r>
              <a:rPr lang="en-US" sz="2550" dirty="0"/>
              <a:t> be on the alert. Your adversary, the devil, prowls around like a roaring lion, seeking someone to devour.</a:t>
            </a:r>
          </a:p>
          <a:p>
            <a:pPr>
              <a:lnSpc>
                <a:spcPct val="88000"/>
              </a:lnSpc>
              <a:spcBef>
                <a:spcPts val="0"/>
              </a:spcBef>
            </a:pPr>
            <a:r>
              <a:rPr lang="en-US" sz="2550" dirty="0"/>
              <a:t>Devour: </a:t>
            </a:r>
            <a:r>
              <a:rPr lang="en-US" sz="2550" i="1" dirty="0" err="1"/>
              <a:t>katapino</a:t>
            </a:r>
            <a:r>
              <a:rPr lang="en-US" sz="2550" i="1" dirty="0"/>
              <a:t>: </a:t>
            </a:r>
            <a:r>
              <a:rPr lang="en-US" sz="2550" dirty="0"/>
              <a:t>gulp down; overwhelm </a:t>
            </a:r>
          </a:p>
          <a:p>
            <a:pPr>
              <a:lnSpc>
                <a:spcPct val="88000"/>
              </a:lnSpc>
              <a:spcBef>
                <a:spcPts val="0"/>
              </a:spcBef>
            </a:pPr>
            <a:r>
              <a:rPr lang="en-US" sz="2550" dirty="0"/>
              <a:t>Prowls: </a:t>
            </a:r>
            <a:r>
              <a:rPr lang="en-US" sz="2550" i="1" dirty="0" err="1"/>
              <a:t>peripateo</a:t>
            </a:r>
            <a:r>
              <a:rPr lang="en-US" sz="2550" i="1" dirty="0"/>
              <a:t>: </a:t>
            </a:r>
            <a:r>
              <a:rPr lang="en-US" sz="2550" dirty="0"/>
              <a:t>to walk around (as proof of ability)</a:t>
            </a:r>
          </a:p>
          <a:p>
            <a:pPr>
              <a:lnSpc>
                <a:spcPct val="88000"/>
              </a:lnSpc>
              <a:spcBef>
                <a:spcPts val="0"/>
              </a:spcBef>
            </a:pPr>
            <a:r>
              <a:rPr lang="en-US" sz="2550" b="1" dirty="0"/>
              <a:t>Psalm 121:1-3 </a:t>
            </a:r>
            <a:r>
              <a:rPr lang="en-US" sz="2550" dirty="0"/>
              <a:t>I will lift up my eyes to the mountains; From where shall my help come?  My help </a:t>
            </a:r>
            <a:r>
              <a:rPr lang="en-US" sz="2550" i="1" dirty="0"/>
              <a:t>comes</a:t>
            </a:r>
            <a:r>
              <a:rPr lang="en-US" sz="2550" dirty="0"/>
              <a:t> from the </a:t>
            </a:r>
            <a:r>
              <a:rPr lang="en-US" sz="2550" cap="small" dirty="0"/>
              <a:t>LORD</a:t>
            </a:r>
            <a:r>
              <a:rPr lang="en-US" sz="2550" dirty="0"/>
              <a:t>, Who made heaven and earth. He will not allow your foot to slip; He who keeps you will not slumber.</a:t>
            </a:r>
          </a:p>
          <a:p>
            <a:pPr>
              <a:lnSpc>
                <a:spcPct val="88000"/>
              </a:lnSpc>
              <a:spcBef>
                <a:spcPts val="0"/>
              </a:spcBef>
            </a:pPr>
            <a:endParaRPr lang="en-US" sz="2550" dirty="0">
              <a:solidFill>
                <a:srgbClr val="00123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94984"/>
          </a:xfrm>
        </p:spPr>
        <p:txBody>
          <a:bodyPr/>
          <a:lstStyle/>
          <a:p>
            <a:r>
              <a:rPr lang="en-US" dirty="0"/>
              <a:t>	WORD FOR THE JOURNEY</a:t>
            </a:r>
          </a:p>
        </p:txBody>
      </p:sp>
      <p:sp>
        <p:nvSpPr>
          <p:cNvPr id="3" name="Content Placeholder 2"/>
          <p:cNvSpPr>
            <a:spLocks noGrp="1"/>
          </p:cNvSpPr>
          <p:nvPr>
            <p:ph idx="1"/>
          </p:nvPr>
        </p:nvSpPr>
        <p:spPr>
          <a:xfrm>
            <a:off x="0" y="1084218"/>
            <a:ext cx="9143999" cy="5773782"/>
          </a:xfrm>
        </p:spPr>
        <p:txBody>
          <a:bodyPr>
            <a:normAutofit/>
          </a:bodyPr>
          <a:lstStyle/>
          <a:p>
            <a:pPr>
              <a:lnSpc>
                <a:spcPct val="105000"/>
              </a:lnSpc>
              <a:spcBef>
                <a:spcPts val="600"/>
              </a:spcBef>
            </a:pPr>
            <a:r>
              <a:rPr lang="en-US" b="1" dirty="0">
                <a:solidFill>
                  <a:srgbClr val="001236"/>
                </a:solidFill>
              </a:rPr>
              <a:t>James 1:21-22 </a:t>
            </a:r>
            <a:r>
              <a:rPr lang="en-US" dirty="0">
                <a:solidFill>
                  <a:srgbClr val="001236"/>
                </a:solidFill>
              </a:rPr>
              <a:t> Therefore, putting aside all filthiness and </a:t>
            </a:r>
            <a:r>
              <a:rPr lang="en-US" i="1" dirty="0">
                <a:solidFill>
                  <a:srgbClr val="001236"/>
                </a:solidFill>
              </a:rPr>
              <a:t>all</a:t>
            </a:r>
            <a:r>
              <a:rPr lang="en-US" dirty="0">
                <a:solidFill>
                  <a:srgbClr val="001236"/>
                </a:solidFill>
              </a:rPr>
              <a:t> that remains of wickedness, in humility receive the word implanted, which is able to save your souls. But prove yourselves doers of the word, and not merely hearers who delude themselves. </a:t>
            </a:r>
          </a:p>
          <a:p>
            <a:pPr>
              <a:lnSpc>
                <a:spcPct val="105000"/>
              </a:lnSpc>
              <a:spcBef>
                <a:spcPts val="600"/>
              </a:spcBef>
            </a:pPr>
            <a:r>
              <a:rPr lang="en-US" dirty="0">
                <a:solidFill>
                  <a:srgbClr val="001236"/>
                </a:solidFill>
              </a:rPr>
              <a:t>Doers: </a:t>
            </a:r>
            <a:r>
              <a:rPr lang="en-US" i="1" dirty="0" err="1">
                <a:solidFill>
                  <a:srgbClr val="001236"/>
                </a:solidFill>
              </a:rPr>
              <a:t>poietai</a:t>
            </a:r>
            <a:r>
              <a:rPr lang="en-US" i="1" dirty="0">
                <a:solidFill>
                  <a:srgbClr val="001236"/>
                </a:solidFill>
              </a:rPr>
              <a:t>: </a:t>
            </a:r>
            <a:r>
              <a:rPr lang="en-US" dirty="0">
                <a:solidFill>
                  <a:srgbClr val="001236"/>
                </a:solidFill>
              </a:rPr>
              <a:t>a performer; especially a poet</a:t>
            </a:r>
          </a:p>
          <a:p>
            <a:pPr>
              <a:lnSpc>
                <a:spcPct val="105000"/>
              </a:lnSpc>
              <a:spcBef>
                <a:spcPts val="600"/>
              </a:spcBef>
            </a:pPr>
            <a:r>
              <a:rPr lang="en-US" dirty="0">
                <a:solidFill>
                  <a:srgbClr val="001236"/>
                </a:solidFill>
              </a:rPr>
              <a:t>Hearers: </a:t>
            </a:r>
            <a:r>
              <a:rPr lang="en-US" i="1" dirty="0" err="1">
                <a:solidFill>
                  <a:srgbClr val="001236"/>
                </a:solidFill>
              </a:rPr>
              <a:t>akroatai</a:t>
            </a:r>
            <a:r>
              <a:rPr lang="en-US" i="1" dirty="0">
                <a:solidFill>
                  <a:srgbClr val="001236"/>
                </a:solidFill>
              </a:rPr>
              <a:t>: </a:t>
            </a:r>
            <a:r>
              <a:rPr lang="en-US" dirty="0">
                <a:solidFill>
                  <a:srgbClr val="001236"/>
                </a:solidFill>
              </a:rPr>
              <a:t>those who listen without participation</a:t>
            </a:r>
          </a:p>
          <a:p>
            <a:pPr>
              <a:lnSpc>
                <a:spcPct val="105000"/>
              </a:lnSpc>
              <a:spcBef>
                <a:spcPts val="600"/>
              </a:spcBef>
            </a:pPr>
            <a:r>
              <a:rPr lang="en-US" b="1" dirty="0">
                <a:solidFill>
                  <a:srgbClr val="001236"/>
                </a:solidFill>
              </a:rPr>
              <a:t>LEARNING GOAL FOR THIS CLASS:</a:t>
            </a:r>
            <a:endParaRPr lang="en-US" dirty="0">
              <a:solidFill>
                <a:srgbClr val="001236"/>
              </a:solidFill>
            </a:endParaRPr>
          </a:p>
          <a:p>
            <a:pPr>
              <a:lnSpc>
                <a:spcPct val="105000"/>
              </a:lnSpc>
              <a:spcBef>
                <a:spcPts val="600"/>
              </a:spcBef>
              <a:buNone/>
            </a:pPr>
            <a:r>
              <a:rPr lang="en-US" dirty="0">
                <a:solidFill>
                  <a:srgbClr val="001236"/>
                </a:solidFill>
              </a:rPr>
              <a:t>  Learning to hear God and respond to Him in such a way  that His purposes can be fulfilled in us</a:t>
            </a:r>
          </a:p>
          <a:p>
            <a:pPr algn="ctr">
              <a:lnSpc>
                <a:spcPct val="105000"/>
              </a:lnSpc>
              <a:spcBef>
                <a:spcPts val="600"/>
              </a:spcBef>
              <a:buNone/>
            </a:pPr>
            <a:r>
              <a:rPr lang="en-US" b="1" dirty="0">
                <a:solidFill>
                  <a:srgbClr val="001236"/>
                </a:solidFill>
              </a:rPr>
              <a:t>We play an active role in the renewal of our minds</a:t>
            </a:r>
          </a:p>
          <a:p>
            <a:pPr algn="ctr">
              <a:lnSpc>
                <a:spcPct val="105000"/>
              </a:lnSpc>
              <a:spcBef>
                <a:spcPts val="600"/>
              </a:spcBef>
              <a:buNone/>
            </a:pPr>
            <a:r>
              <a:rPr lang="en-US" b="1" dirty="0">
                <a:solidFill>
                  <a:srgbClr val="001236"/>
                </a:solidFill>
              </a:rPr>
              <a:t>The mind is a battlefield in a spiritual war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96DBE-6022-4FBC-8902-E76ED32C19DC}"/>
              </a:ext>
            </a:extLst>
          </p:cNvPr>
          <p:cNvSpPr>
            <a:spLocks noGrp="1"/>
          </p:cNvSpPr>
          <p:nvPr>
            <p:ph type="title"/>
          </p:nvPr>
        </p:nvSpPr>
        <p:spPr/>
        <p:txBody>
          <a:bodyPr>
            <a:normAutofit/>
          </a:bodyPr>
          <a:lstStyle/>
          <a:p>
            <a:r>
              <a:rPr lang="en-US" sz="6000" dirty="0"/>
              <a:t>BANNED …….. PRAISED</a:t>
            </a:r>
          </a:p>
        </p:txBody>
      </p:sp>
      <p:pic>
        <p:nvPicPr>
          <p:cNvPr id="5" name="Content Placeholder 4">
            <a:extLst>
              <a:ext uri="{FF2B5EF4-FFF2-40B4-BE49-F238E27FC236}">
                <a16:creationId xmlns:a16="http://schemas.microsoft.com/office/drawing/2014/main" id="{86BC0429-A530-49AA-A128-E6D4ACF6CCE6}"/>
              </a:ext>
            </a:extLst>
          </p:cNvPr>
          <p:cNvPicPr>
            <a:picLocks noGrp="1" noChangeAspect="1"/>
          </p:cNvPicPr>
          <p:nvPr>
            <p:ph idx="1"/>
          </p:nvPr>
        </p:nvPicPr>
        <p:blipFill>
          <a:blip r:embed="rId2"/>
          <a:stretch>
            <a:fillRect/>
          </a:stretch>
        </p:blipFill>
        <p:spPr>
          <a:xfrm>
            <a:off x="5069690" y="1868762"/>
            <a:ext cx="4420674" cy="3120476"/>
          </a:xfrm>
        </p:spPr>
      </p:pic>
      <p:pic>
        <p:nvPicPr>
          <p:cNvPr id="7" name="Picture 6">
            <a:extLst>
              <a:ext uri="{FF2B5EF4-FFF2-40B4-BE49-F238E27FC236}">
                <a16:creationId xmlns:a16="http://schemas.microsoft.com/office/drawing/2014/main" id="{0EE46C0C-1825-49AC-AC00-D373AFE46450}"/>
              </a:ext>
            </a:extLst>
          </p:cNvPr>
          <p:cNvPicPr>
            <a:picLocks noChangeAspect="1"/>
          </p:cNvPicPr>
          <p:nvPr/>
        </p:nvPicPr>
        <p:blipFill>
          <a:blip r:embed="rId3"/>
          <a:stretch>
            <a:fillRect/>
          </a:stretch>
        </p:blipFill>
        <p:spPr>
          <a:xfrm>
            <a:off x="0" y="2051741"/>
            <a:ext cx="4899429" cy="2754517"/>
          </a:xfrm>
          <a:prstGeom prst="rect">
            <a:avLst/>
          </a:prstGeom>
        </p:spPr>
      </p:pic>
    </p:spTree>
    <p:extLst>
      <p:ext uri="{BB962C8B-B14F-4D97-AF65-F5344CB8AC3E}">
        <p14:creationId xmlns:p14="http://schemas.microsoft.com/office/powerpoint/2010/main" val="2812803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64569"/>
          </a:xfrm>
        </p:spPr>
        <p:txBody>
          <a:bodyPr>
            <a:normAutofit/>
          </a:bodyPr>
          <a:lstStyle/>
          <a:p>
            <a:r>
              <a:rPr lang="en-US" sz="4800" dirty="0"/>
              <a:t>BATTLE TACTICS</a:t>
            </a:r>
          </a:p>
        </p:txBody>
      </p:sp>
      <p:sp>
        <p:nvSpPr>
          <p:cNvPr id="3" name="Content Placeholder 2"/>
          <p:cNvSpPr>
            <a:spLocks noGrp="1"/>
          </p:cNvSpPr>
          <p:nvPr>
            <p:ph idx="1"/>
          </p:nvPr>
        </p:nvSpPr>
        <p:spPr>
          <a:xfrm>
            <a:off x="0" y="1043189"/>
            <a:ext cx="9143999" cy="5814811"/>
          </a:xfrm>
        </p:spPr>
        <p:txBody>
          <a:bodyPr>
            <a:noAutofit/>
          </a:bodyPr>
          <a:lstStyle/>
          <a:p>
            <a:pPr>
              <a:lnSpc>
                <a:spcPct val="89000"/>
              </a:lnSpc>
              <a:spcBef>
                <a:spcPts val="0"/>
              </a:spcBef>
            </a:pPr>
            <a:r>
              <a:rPr lang="en-US" dirty="0"/>
              <a:t> </a:t>
            </a:r>
            <a:r>
              <a:rPr lang="en-US" dirty="0">
                <a:solidFill>
                  <a:srgbClr val="001236"/>
                </a:solidFill>
              </a:rPr>
              <a:t>One of Satan’s key strategies is to make us feel rejected</a:t>
            </a:r>
          </a:p>
          <a:p>
            <a:pPr algn="ctr">
              <a:lnSpc>
                <a:spcPct val="89000"/>
              </a:lnSpc>
              <a:spcBef>
                <a:spcPts val="0"/>
              </a:spcBef>
              <a:buNone/>
            </a:pPr>
            <a:r>
              <a:rPr lang="en-US" b="1" dirty="0">
                <a:solidFill>
                  <a:srgbClr val="001236"/>
                </a:solidFill>
              </a:rPr>
              <a:t>Why?  Because it works</a:t>
            </a:r>
          </a:p>
          <a:p>
            <a:pPr>
              <a:lnSpc>
                <a:spcPct val="89000"/>
              </a:lnSpc>
              <a:spcBef>
                <a:spcPts val="0"/>
              </a:spcBef>
            </a:pPr>
            <a:r>
              <a:rPr lang="en-US" b="1" dirty="0">
                <a:solidFill>
                  <a:srgbClr val="001236"/>
                </a:solidFill>
              </a:rPr>
              <a:t>John 1:10-11</a:t>
            </a:r>
            <a:r>
              <a:rPr lang="en-US" dirty="0">
                <a:solidFill>
                  <a:srgbClr val="001236"/>
                </a:solidFill>
              </a:rPr>
              <a:t> </a:t>
            </a:r>
            <a:r>
              <a:rPr lang="en-US" spc="-150" dirty="0">
                <a:solidFill>
                  <a:srgbClr val="001236"/>
                </a:solidFill>
              </a:rPr>
              <a:t>He was in </a:t>
            </a:r>
            <a:r>
              <a:rPr lang="en-US" dirty="0">
                <a:solidFill>
                  <a:srgbClr val="001236"/>
                </a:solidFill>
              </a:rPr>
              <a:t>the world</a:t>
            </a:r>
            <a:r>
              <a:rPr lang="en-US" spc="-150" dirty="0">
                <a:solidFill>
                  <a:srgbClr val="001236"/>
                </a:solidFill>
              </a:rPr>
              <a:t>, and </a:t>
            </a:r>
            <a:r>
              <a:rPr lang="en-US" dirty="0">
                <a:solidFill>
                  <a:srgbClr val="001236"/>
                </a:solidFill>
              </a:rPr>
              <a:t>the world was made               through Him, and the world did not know Him. He came to His own, and those who were His own did not receive Him. </a:t>
            </a:r>
          </a:p>
          <a:p>
            <a:pPr>
              <a:lnSpc>
                <a:spcPct val="89000"/>
              </a:lnSpc>
              <a:spcBef>
                <a:spcPts val="0"/>
              </a:spcBef>
            </a:pPr>
            <a:r>
              <a:rPr lang="en-US" b="1" dirty="0">
                <a:solidFill>
                  <a:srgbClr val="001236"/>
                </a:solidFill>
              </a:rPr>
              <a:t>Isaiah 53:2-3 </a:t>
            </a:r>
            <a:r>
              <a:rPr lang="en-US" dirty="0">
                <a:solidFill>
                  <a:srgbClr val="001236"/>
                </a:solidFill>
              </a:rPr>
              <a:t> For He grew up before Him like a tender shoot, and like a root out of parched ground; He has no </a:t>
            </a:r>
            <a:r>
              <a:rPr lang="en-US" i="1" dirty="0">
                <a:solidFill>
                  <a:srgbClr val="001236"/>
                </a:solidFill>
              </a:rPr>
              <a:t>stately</a:t>
            </a:r>
            <a:r>
              <a:rPr lang="en-US" dirty="0">
                <a:solidFill>
                  <a:srgbClr val="001236"/>
                </a:solidFill>
              </a:rPr>
              <a:t> form or majesty that we should look upon Him, nor appearance that we should be attracted to Him. He was despised and forsaken of men, a man of sorrows and acquainted with grief; And like one from whom men hide their face He was despised, and we did not esteem Him. </a:t>
            </a:r>
          </a:p>
          <a:p>
            <a:pPr>
              <a:lnSpc>
                <a:spcPct val="89000"/>
              </a:lnSpc>
              <a:spcBef>
                <a:spcPts val="0"/>
              </a:spcBef>
            </a:pPr>
            <a:r>
              <a:rPr lang="en-US" b="1" dirty="0">
                <a:solidFill>
                  <a:srgbClr val="001236"/>
                </a:solidFill>
              </a:rPr>
              <a:t>John 7:4-5 </a:t>
            </a:r>
            <a:r>
              <a:rPr lang="en-US" dirty="0">
                <a:solidFill>
                  <a:srgbClr val="001236"/>
                </a:solidFill>
              </a:rPr>
              <a:t>"For no one does anything in secret when he himself seeks to be </a:t>
            </a:r>
            <a:r>
              <a:rPr lang="en-US" i="1" dirty="0">
                <a:solidFill>
                  <a:srgbClr val="001236"/>
                </a:solidFill>
              </a:rPr>
              <a:t>known</a:t>
            </a:r>
            <a:r>
              <a:rPr lang="en-US" dirty="0">
                <a:solidFill>
                  <a:srgbClr val="001236"/>
                </a:solidFill>
              </a:rPr>
              <a:t> publicly. If You do these things, show Yourself to the world.” For not even His brothers were believing in Him. </a:t>
            </a:r>
          </a:p>
          <a:p>
            <a:pPr>
              <a:lnSpc>
                <a:spcPct val="89000"/>
              </a:lnSpc>
              <a:spcBef>
                <a:spcPts val="0"/>
              </a:spcBef>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1023581"/>
          </a:xfrm>
        </p:spPr>
        <p:txBody>
          <a:bodyPr>
            <a:normAutofit/>
          </a:bodyPr>
          <a:lstStyle/>
          <a:p>
            <a:r>
              <a:rPr lang="en-US" sz="4400" dirty="0"/>
              <a:t>WHEN WE FEEL REJECTED</a:t>
            </a:r>
          </a:p>
        </p:txBody>
      </p:sp>
      <p:sp>
        <p:nvSpPr>
          <p:cNvPr id="3" name="Content Placeholder 2"/>
          <p:cNvSpPr>
            <a:spLocks noGrp="1"/>
          </p:cNvSpPr>
          <p:nvPr>
            <p:ph idx="1"/>
          </p:nvPr>
        </p:nvSpPr>
        <p:spPr>
          <a:xfrm>
            <a:off x="0" y="955343"/>
            <a:ext cx="9143999" cy="5902658"/>
          </a:xfrm>
        </p:spPr>
        <p:txBody>
          <a:bodyPr>
            <a:noAutofit/>
          </a:bodyPr>
          <a:lstStyle/>
          <a:p>
            <a:pPr algn="ctr">
              <a:lnSpc>
                <a:spcPct val="92000"/>
              </a:lnSpc>
              <a:spcBef>
                <a:spcPts val="0"/>
              </a:spcBef>
              <a:spcAft>
                <a:spcPts val="300"/>
              </a:spcAft>
              <a:buNone/>
            </a:pPr>
            <a:r>
              <a:rPr lang="en-US" b="1" dirty="0">
                <a:solidFill>
                  <a:srgbClr val="001236"/>
                </a:solidFill>
              </a:rPr>
              <a:t>REMEMBER</a:t>
            </a:r>
          </a:p>
          <a:p>
            <a:pPr marL="514350" indent="-514350">
              <a:lnSpc>
                <a:spcPct val="92000"/>
              </a:lnSpc>
              <a:spcBef>
                <a:spcPts val="0"/>
              </a:spcBef>
              <a:spcAft>
                <a:spcPts val="300"/>
              </a:spcAft>
              <a:buFont typeface="+mj-lt"/>
              <a:buAutoNum type="arabicPeriod"/>
            </a:pPr>
            <a:r>
              <a:rPr lang="en-US" dirty="0">
                <a:solidFill>
                  <a:srgbClr val="001236"/>
                </a:solidFill>
              </a:rPr>
              <a:t>Jesus was perfect and people still rejected Him</a:t>
            </a:r>
          </a:p>
          <a:p>
            <a:pPr marL="514350" indent="-514350">
              <a:lnSpc>
                <a:spcPct val="92000"/>
              </a:lnSpc>
              <a:spcBef>
                <a:spcPts val="0"/>
              </a:spcBef>
              <a:spcAft>
                <a:spcPts val="300"/>
              </a:spcAft>
              <a:buFont typeface="+mj-lt"/>
              <a:buAutoNum type="arabicPeriod"/>
            </a:pPr>
            <a:r>
              <a:rPr lang="en-US" dirty="0">
                <a:solidFill>
                  <a:srgbClr val="001236"/>
                </a:solidFill>
              </a:rPr>
              <a:t>Jesus brothers didn’t believe Him and ridiculed</a:t>
            </a:r>
          </a:p>
          <a:p>
            <a:pPr marL="514350" indent="-514350">
              <a:lnSpc>
                <a:spcPct val="92000"/>
              </a:lnSpc>
              <a:spcBef>
                <a:spcPts val="0"/>
              </a:spcBef>
              <a:spcAft>
                <a:spcPts val="300"/>
              </a:spcAft>
              <a:buFont typeface="+mj-lt"/>
              <a:buAutoNum type="arabicPeriod"/>
            </a:pPr>
            <a:r>
              <a:rPr lang="en-US" dirty="0">
                <a:solidFill>
                  <a:srgbClr val="001236"/>
                </a:solidFill>
              </a:rPr>
              <a:t>Paul’s most trusted companions later rejected him</a:t>
            </a:r>
          </a:p>
          <a:p>
            <a:pPr marL="514350" indent="-514350">
              <a:lnSpc>
                <a:spcPct val="92000"/>
              </a:lnSpc>
              <a:spcBef>
                <a:spcPts val="0"/>
              </a:spcBef>
              <a:spcAft>
                <a:spcPts val="300"/>
              </a:spcAft>
              <a:buFont typeface="+mj-lt"/>
              <a:buAutoNum type="arabicPeriod"/>
            </a:pPr>
            <a:r>
              <a:rPr lang="en-US" dirty="0">
                <a:solidFill>
                  <a:srgbClr val="001236"/>
                </a:solidFill>
              </a:rPr>
              <a:t>Many of God’s prophets were rejected by people</a:t>
            </a:r>
          </a:p>
          <a:p>
            <a:pPr marL="514350" indent="-514350">
              <a:lnSpc>
                <a:spcPct val="92000"/>
              </a:lnSpc>
              <a:spcBef>
                <a:spcPts val="0"/>
              </a:spcBef>
              <a:spcAft>
                <a:spcPts val="300"/>
              </a:spcAft>
            </a:pPr>
            <a:r>
              <a:rPr lang="en-US" dirty="0">
                <a:solidFill>
                  <a:srgbClr val="001236"/>
                </a:solidFill>
              </a:rPr>
              <a:t>How we deal with rejection reflects our depth of maturity</a:t>
            </a:r>
          </a:p>
          <a:p>
            <a:pPr marL="514350" indent="-514350">
              <a:lnSpc>
                <a:spcPct val="92000"/>
              </a:lnSpc>
              <a:spcBef>
                <a:spcPts val="0"/>
              </a:spcBef>
              <a:spcAft>
                <a:spcPts val="300"/>
              </a:spcAft>
            </a:pPr>
            <a:r>
              <a:rPr lang="en-US" b="1" dirty="0">
                <a:solidFill>
                  <a:srgbClr val="001236"/>
                </a:solidFill>
              </a:rPr>
              <a:t>1 Corinthians 15:10 </a:t>
            </a:r>
            <a:r>
              <a:rPr lang="en-US" dirty="0">
                <a:solidFill>
                  <a:srgbClr val="001236"/>
                </a:solidFill>
              </a:rPr>
              <a:t> But by the grace of God I am what I am, and His grace toward me did not prove vain; but I labored even more than all of them, yet not I, but the grace of God with me. </a:t>
            </a:r>
          </a:p>
          <a:p>
            <a:pPr marL="514350" indent="-514350">
              <a:lnSpc>
                <a:spcPct val="92000"/>
              </a:lnSpc>
              <a:spcBef>
                <a:spcPts val="0"/>
              </a:spcBef>
              <a:spcAft>
                <a:spcPts val="300"/>
              </a:spcAft>
            </a:pPr>
            <a:r>
              <a:rPr lang="en-US" b="1" dirty="0">
                <a:solidFill>
                  <a:srgbClr val="001236"/>
                </a:solidFill>
              </a:rPr>
              <a:t>Philippians 3:13-14 </a:t>
            </a:r>
            <a:r>
              <a:rPr lang="en-US" dirty="0">
                <a:solidFill>
                  <a:srgbClr val="001236"/>
                </a:solidFill>
              </a:rPr>
              <a:t> Brethren, I do not regard myself as having laid hold of </a:t>
            </a:r>
            <a:r>
              <a:rPr lang="en-US" i="1" dirty="0">
                <a:solidFill>
                  <a:srgbClr val="001236"/>
                </a:solidFill>
              </a:rPr>
              <a:t>it</a:t>
            </a:r>
            <a:r>
              <a:rPr lang="en-US" dirty="0">
                <a:solidFill>
                  <a:srgbClr val="001236"/>
                </a:solidFill>
              </a:rPr>
              <a:t> yet; but one thing </a:t>
            </a:r>
            <a:r>
              <a:rPr lang="en-US" i="1" dirty="0">
                <a:solidFill>
                  <a:srgbClr val="001236"/>
                </a:solidFill>
              </a:rPr>
              <a:t>I do:</a:t>
            </a:r>
            <a:r>
              <a:rPr lang="en-US" dirty="0">
                <a:solidFill>
                  <a:srgbClr val="001236"/>
                </a:solidFill>
              </a:rPr>
              <a:t> forgetting what </a:t>
            </a:r>
            <a:r>
              <a:rPr lang="en-US" i="1" dirty="0">
                <a:solidFill>
                  <a:srgbClr val="001236"/>
                </a:solidFill>
              </a:rPr>
              <a:t>lies</a:t>
            </a:r>
            <a:r>
              <a:rPr lang="en-US" dirty="0">
                <a:solidFill>
                  <a:srgbClr val="001236"/>
                </a:solidFill>
              </a:rPr>
              <a:t> behind and reaching forward to what </a:t>
            </a:r>
            <a:r>
              <a:rPr lang="en-US" i="1" dirty="0">
                <a:solidFill>
                  <a:srgbClr val="001236"/>
                </a:solidFill>
              </a:rPr>
              <a:t>lies</a:t>
            </a:r>
            <a:r>
              <a:rPr lang="en-US" dirty="0">
                <a:solidFill>
                  <a:srgbClr val="001236"/>
                </a:solidFill>
              </a:rPr>
              <a:t> ahead, I press on toward the goal for the prize of the upward call of God in Christ Jesus. </a:t>
            </a:r>
            <a:br>
              <a:rPr lang="en-US" dirty="0">
                <a:solidFill>
                  <a:srgbClr val="001236"/>
                </a:solidFill>
              </a:rPr>
            </a:br>
            <a:r>
              <a:rPr lang="en-US" dirty="0">
                <a:solidFill>
                  <a:srgbClr val="001236"/>
                </a:solidFill>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966651"/>
          </a:xfrm>
        </p:spPr>
        <p:txBody>
          <a:bodyPr/>
          <a:lstStyle/>
          <a:p>
            <a:r>
              <a:rPr lang="en-US" dirty="0"/>
              <a:t>TAKING THOUGHTS CAPTIVE</a:t>
            </a:r>
          </a:p>
        </p:txBody>
      </p:sp>
      <p:sp>
        <p:nvSpPr>
          <p:cNvPr id="3" name="Content Placeholder 2"/>
          <p:cNvSpPr>
            <a:spLocks noGrp="1"/>
          </p:cNvSpPr>
          <p:nvPr>
            <p:ph idx="1"/>
          </p:nvPr>
        </p:nvSpPr>
        <p:spPr>
          <a:xfrm>
            <a:off x="0" y="836023"/>
            <a:ext cx="9143999" cy="6021977"/>
          </a:xfrm>
        </p:spPr>
        <p:txBody>
          <a:bodyPr>
            <a:noAutofit/>
          </a:bodyPr>
          <a:lstStyle/>
          <a:p>
            <a:pPr>
              <a:lnSpc>
                <a:spcPct val="89000"/>
              </a:lnSpc>
              <a:spcBef>
                <a:spcPts val="0"/>
              </a:spcBef>
            </a:pPr>
            <a:r>
              <a:rPr lang="en-US" b="1" dirty="0">
                <a:solidFill>
                  <a:srgbClr val="001236"/>
                </a:solidFill>
              </a:rPr>
              <a:t>2 Corinthians 10:3-5 </a:t>
            </a:r>
            <a:r>
              <a:rPr lang="en-US" dirty="0">
                <a:solidFill>
                  <a:srgbClr val="001236"/>
                </a:solidFill>
              </a:rPr>
              <a:t> For though we walk in the flesh, we do not war according to the flesh, for the weapons of our warfare are not of the flesh, but divinely powerful for the destruction of fortresses. </a:t>
            </a:r>
            <a:r>
              <a:rPr lang="en-US" i="1" dirty="0">
                <a:solidFill>
                  <a:srgbClr val="001236"/>
                </a:solidFill>
              </a:rPr>
              <a:t>We are</a:t>
            </a:r>
            <a:r>
              <a:rPr lang="en-US" dirty="0">
                <a:solidFill>
                  <a:srgbClr val="001236"/>
                </a:solidFill>
              </a:rPr>
              <a:t> destroying speculations and every lofty thing raised up against the knowledge of God, and </a:t>
            </a:r>
            <a:r>
              <a:rPr lang="en-US" i="1" dirty="0">
                <a:solidFill>
                  <a:srgbClr val="001236"/>
                </a:solidFill>
              </a:rPr>
              <a:t>we are</a:t>
            </a:r>
            <a:r>
              <a:rPr lang="en-US" dirty="0">
                <a:solidFill>
                  <a:srgbClr val="001236"/>
                </a:solidFill>
              </a:rPr>
              <a:t> taking every thought captive to the obedience of Christ… </a:t>
            </a:r>
          </a:p>
          <a:p>
            <a:pPr algn="ctr">
              <a:lnSpc>
                <a:spcPct val="89000"/>
              </a:lnSpc>
              <a:spcBef>
                <a:spcPts val="0"/>
              </a:spcBef>
              <a:buNone/>
            </a:pPr>
            <a:r>
              <a:rPr lang="en-US" b="1" dirty="0">
                <a:solidFill>
                  <a:srgbClr val="001236"/>
                </a:solidFill>
              </a:rPr>
              <a:t>WHAT IS TRUE?</a:t>
            </a:r>
          </a:p>
          <a:p>
            <a:pPr>
              <a:lnSpc>
                <a:spcPct val="89000"/>
              </a:lnSpc>
              <a:spcBef>
                <a:spcPts val="0"/>
              </a:spcBef>
            </a:pPr>
            <a:r>
              <a:rPr lang="en-US" b="1" dirty="0">
                <a:solidFill>
                  <a:srgbClr val="001236"/>
                </a:solidFill>
              </a:rPr>
              <a:t>I belong to Jesus and I only serve Him </a:t>
            </a:r>
          </a:p>
          <a:p>
            <a:pPr>
              <a:lnSpc>
                <a:spcPct val="89000"/>
              </a:lnSpc>
              <a:spcBef>
                <a:spcPts val="0"/>
              </a:spcBef>
            </a:pPr>
            <a:r>
              <a:rPr lang="en-US" b="1" dirty="0">
                <a:solidFill>
                  <a:srgbClr val="001236"/>
                </a:solidFill>
              </a:rPr>
              <a:t>Galatians 1:10 </a:t>
            </a:r>
            <a:r>
              <a:rPr lang="en-US" dirty="0">
                <a:solidFill>
                  <a:srgbClr val="001236"/>
                </a:solidFill>
              </a:rPr>
              <a:t> For am I now seeking the favor of men, or of God? Or am I striving to please men? If I were still trying to please men</a:t>
            </a:r>
            <a:r>
              <a:rPr lang="en-US" spc="-150" dirty="0">
                <a:solidFill>
                  <a:srgbClr val="001236"/>
                </a:solidFill>
              </a:rPr>
              <a:t>, I would not be a </a:t>
            </a:r>
            <a:r>
              <a:rPr lang="en-US" dirty="0">
                <a:solidFill>
                  <a:srgbClr val="001236"/>
                </a:solidFill>
              </a:rPr>
              <a:t>bond-servant of Christ.</a:t>
            </a:r>
          </a:p>
          <a:p>
            <a:pPr>
              <a:lnSpc>
                <a:spcPct val="89000"/>
              </a:lnSpc>
              <a:spcBef>
                <a:spcPts val="0"/>
              </a:spcBef>
            </a:pPr>
            <a:r>
              <a:rPr lang="en-US" dirty="0">
                <a:solidFill>
                  <a:srgbClr val="001236"/>
                </a:solidFill>
              </a:rPr>
              <a:t> </a:t>
            </a:r>
            <a:r>
              <a:rPr lang="en-US" b="1" dirty="0">
                <a:solidFill>
                  <a:srgbClr val="001236"/>
                </a:solidFill>
              </a:rPr>
              <a:t>John 15:18-19 </a:t>
            </a:r>
            <a:r>
              <a:rPr lang="en-US" dirty="0">
                <a:solidFill>
                  <a:srgbClr val="001236"/>
                </a:solidFill>
              </a:rPr>
              <a:t>"If the world hates you, you know that it has hated Me before </a:t>
            </a:r>
            <a:r>
              <a:rPr lang="en-US" i="1" dirty="0">
                <a:solidFill>
                  <a:srgbClr val="001236"/>
                </a:solidFill>
              </a:rPr>
              <a:t>it hated</a:t>
            </a:r>
            <a:r>
              <a:rPr lang="en-US" dirty="0">
                <a:solidFill>
                  <a:srgbClr val="001236"/>
                </a:solidFill>
              </a:rPr>
              <a:t> you. If you were of the world, the world would love its own; but because you are not of the world, but I chose you out of the world, because of this the world hates you. </a:t>
            </a:r>
            <a:endParaRPr lang="en-US" b="1" dirty="0">
              <a:solidFill>
                <a:srgbClr val="001236"/>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68990"/>
          </a:xfrm>
        </p:spPr>
        <p:txBody>
          <a:bodyPr>
            <a:normAutofit/>
          </a:bodyPr>
          <a:lstStyle/>
          <a:p>
            <a:r>
              <a:rPr lang="en-US" sz="4400" dirty="0">
                <a:solidFill>
                  <a:srgbClr val="001236"/>
                </a:solidFill>
              </a:rPr>
              <a:t>TRUTHS TO PONDER</a:t>
            </a:r>
          </a:p>
        </p:txBody>
      </p:sp>
      <p:sp>
        <p:nvSpPr>
          <p:cNvPr id="3" name="Content Placeholder 2"/>
          <p:cNvSpPr>
            <a:spLocks noGrp="1"/>
          </p:cNvSpPr>
          <p:nvPr>
            <p:ph idx="1"/>
          </p:nvPr>
        </p:nvSpPr>
        <p:spPr>
          <a:xfrm>
            <a:off x="0" y="836023"/>
            <a:ext cx="9143999" cy="6021977"/>
          </a:xfrm>
        </p:spPr>
        <p:txBody>
          <a:bodyPr>
            <a:noAutofit/>
          </a:bodyPr>
          <a:lstStyle/>
          <a:p>
            <a:pPr>
              <a:lnSpc>
                <a:spcPct val="88000"/>
              </a:lnSpc>
              <a:spcBef>
                <a:spcPts val="0"/>
              </a:spcBef>
            </a:pPr>
            <a:r>
              <a:rPr lang="en-US" b="1" dirty="0">
                <a:solidFill>
                  <a:srgbClr val="001236"/>
                </a:solidFill>
              </a:rPr>
              <a:t>Matthew 10:34-38  </a:t>
            </a:r>
            <a:r>
              <a:rPr lang="en-US" dirty="0">
                <a:solidFill>
                  <a:srgbClr val="001236"/>
                </a:solidFill>
              </a:rPr>
              <a:t>"Do not think that I came to bring peace on the earth; I did not come to bring peace, but a sword. For I came to </a:t>
            </a:r>
            <a:r>
              <a:rPr lang="en-US" cap="small" dirty="0">
                <a:solidFill>
                  <a:srgbClr val="001236"/>
                </a:solidFill>
              </a:rPr>
              <a:t>SET A MAN AGAINST HIS FATHER</a:t>
            </a:r>
            <a:r>
              <a:rPr lang="en-US" dirty="0">
                <a:solidFill>
                  <a:srgbClr val="001236"/>
                </a:solidFill>
              </a:rPr>
              <a:t>, </a:t>
            </a:r>
            <a:r>
              <a:rPr lang="en-US" cap="small" dirty="0">
                <a:solidFill>
                  <a:srgbClr val="001236"/>
                </a:solidFill>
              </a:rPr>
              <a:t>AND A DAUGHTER AGAINST HER MOTHER</a:t>
            </a:r>
            <a:r>
              <a:rPr lang="en-US" dirty="0">
                <a:solidFill>
                  <a:srgbClr val="001236"/>
                </a:solidFill>
              </a:rPr>
              <a:t>, </a:t>
            </a:r>
            <a:r>
              <a:rPr lang="en-US" cap="small" dirty="0">
                <a:solidFill>
                  <a:srgbClr val="001236"/>
                </a:solidFill>
              </a:rPr>
              <a:t>AND A DAUGHTER-IN-LAW</a:t>
            </a:r>
            <a:r>
              <a:rPr lang="en-US" dirty="0">
                <a:solidFill>
                  <a:srgbClr val="001236"/>
                </a:solidFill>
              </a:rPr>
              <a:t> </a:t>
            </a:r>
            <a:r>
              <a:rPr lang="en-US" cap="small" dirty="0">
                <a:solidFill>
                  <a:srgbClr val="001236"/>
                </a:solidFill>
              </a:rPr>
              <a:t>AGAINST HER MOTHER-IN-LAW</a:t>
            </a:r>
            <a:r>
              <a:rPr lang="en-US" dirty="0">
                <a:solidFill>
                  <a:srgbClr val="001236"/>
                </a:solidFill>
              </a:rPr>
              <a:t>; </a:t>
            </a:r>
            <a:br>
              <a:rPr lang="en-US" dirty="0">
                <a:solidFill>
                  <a:srgbClr val="001236"/>
                </a:solidFill>
              </a:rPr>
            </a:br>
            <a:r>
              <a:rPr lang="en-US" dirty="0">
                <a:solidFill>
                  <a:srgbClr val="001236"/>
                </a:solidFill>
              </a:rPr>
              <a:t>and </a:t>
            </a:r>
            <a:r>
              <a:rPr lang="en-US" cap="small" dirty="0">
                <a:solidFill>
                  <a:srgbClr val="001236"/>
                </a:solidFill>
              </a:rPr>
              <a:t>A MAN'S ENEMIES WILL BE THE MEMBERS OF HIS HOUSEHOLD</a:t>
            </a:r>
            <a:r>
              <a:rPr lang="en-US" dirty="0">
                <a:solidFill>
                  <a:srgbClr val="001236"/>
                </a:solidFill>
              </a:rPr>
              <a:t>. He who loves father or mother more than Me is not worthy of Me; and he who loves son or daughter more than Me is not worthy of Me. And he who does not take his cross and follow after Me is not worthy of Me.” </a:t>
            </a:r>
          </a:p>
          <a:p>
            <a:pPr>
              <a:lnSpc>
                <a:spcPct val="88000"/>
              </a:lnSpc>
              <a:spcBef>
                <a:spcPts val="0"/>
              </a:spcBef>
            </a:pPr>
            <a:r>
              <a:rPr lang="en-US" dirty="0">
                <a:solidFill>
                  <a:srgbClr val="001236"/>
                </a:solidFill>
              </a:rPr>
              <a:t> </a:t>
            </a:r>
            <a:r>
              <a:rPr lang="en-US" b="1" dirty="0">
                <a:solidFill>
                  <a:srgbClr val="001236"/>
                </a:solidFill>
              </a:rPr>
              <a:t>Hebrews 13:5-8…</a:t>
            </a:r>
            <a:r>
              <a:rPr lang="en-US" dirty="0">
                <a:solidFill>
                  <a:srgbClr val="001236"/>
                </a:solidFill>
              </a:rPr>
              <a:t>for He Himself has said, </a:t>
            </a:r>
            <a:r>
              <a:rPr lang="en-US" sz="2400" dirty="0">
                <a:solidFill>
                  <a:srgbClr val="001236"/>
                </a:solidFill>
              </a:rPr>
              <a:t>"I </a:t>
            </a:r>
            <a:r>
              <a:rPr lang="en-US" sz="2400" cap="small" dirty="0">
                <a:solidFill>
                  <a:srgbClr val="001236"/>
                </a:solidFill>
              </a:rPr>
              <a:t>WILL NEVER DESERT YOU</a:t>
            </a:r>
            <a:r>
              <a:rPr lang="en-US" sz="2400" dirty="0">
                <a:solidFill>
                  <a:srgbClr val="001236"/>
                </a:solidFill>
              </a:rPr>
              <a:t>, </a:t>
            </a:r>
            <a:r>
              <a:rPr lang="en-US" sz="2400" cap="small" dirty="0">
                <a:solidFill>
                  <a:srgbClr val="001236"/>
                </a:solidFill>
              </a:rPr>
              <a:t>NOR WILL</a:t>
            </a:r>
            <a:r>
              <a:rPr lang="en-US" sz="2400" dirty="0">
                <a:solidFill>
                  <a:srgbClr val="001236"/>
                </a:solidFill>
              </a:rPr>
              <a:t> I </a:t>
            </a:r>
            <a:r>
              <a:rPr lang="en-US" sz="2400" cap="small" dirty="0">
                <a:solidFill>
                  <a:srgbClr val="001236"/>
                </a:solidFill>
              </a:rPr>
              <a:t>EVER FORSAKE</a:t>
            </a:r>
            <a:r>
              <a:rPr lang="en-US" sz="2400" dirty="0">
                <a:solidFill>
                  <a:srgbClr val="001236"/>
                </a:solidFill>
              </a:rPr>
              <a:t> </a:t>
            </a:r>
            <a:r>
              <a:rPr lang="en-US" sz="2400" cap="small" dirty="0">
                <a:solidFill>
                  <a:srgbClr val="001236"/>
                </a:solidFill>
              </a:rPr>
              <a:t>YOU</a:t>
            </a:r>
            <a:r>
              <a:rPr lang="en-US" sz="2400" dirty="0">
                <a:solidFill>
                  <a:srgbClr val="001236"/>
                </a:solidFill>
              </a:rPr>
              <a:t>,” </a:t>
            </a:r>
            <a:r>
              <a:rPr lang="en-US" dirty="0">
                <a:solidFill>
                  <a:srgbClr val="001236"/>
                </a:solidFill>
              </a:rPr>
              <a:t>so that we confidently say, </a:t>
            </a:r>
            <a:r>
              <a:rPr lang="en-US" sz="2400" dirty="0">
                <a:solidFill>
                  <a:srgbClr val="001236"/>
                </a:solidFill>
              </a:rPr>
              <a:t>"</a:t>
            </a:r>
            <a:r>
              <a:rPr lang="en-US" sz="2400" cap="small" dirty="0">
                <a:solidFill>
                  <a:srgbClr val="001236"/>
                </a:solidFill>
              </a:rPr>
              <a:t>THE</a:t>
            </a:r>
            <a:r>
              <a:rPr lang="en-US" sz="2400" dirty="0">
                <a:solidFill>
                  <a:srgbClr val="001236"/>
                </a:solidFill>
              </a:rPr>
              <a:t> </a:t>
            </a:r>
            <a:r>
              <a:rPr lang="en-US" sz="2400" cap="small" dirty="0">
                <a:solidFill>
                  <a:srgbClr val="001236"/>
                </a:solidFill>
              </a:rPr>
              <a:t>LORD IS MY HELPER</a:t>
            </a:r>
            <a:r>
              <a:rPr lang="en-US" sz="2400" dirty="0">
                <a:solidFill>
                  <a:srgbClr val="001236"/>
                </a:solidFill>
              </a:rPr>
              <a:t>, I </a:t>
            </a:r>
            <a:r>
              <a:rPr lang="en-US" sz="2400" cap="small" dirty="0">
                <a:solidFill>
                  <a:srgbClr val="001236"/>
                </a:solidFill>
              </a:rPr>
              <a:t>WILL NOT BE AFRAID</a:t>
            </a:r>
            <a:r>
              <a:rPr lang="en-US" sz="2400" dirty="0">
                <a:solidFill>
                  <a:srgbClr val="001236"/>
                </a:solidFill>
              </a:rPr>
              <a:t>. </a:t>
            </a:r>
            <a:r>
              <a:rPr lang="en-US" sz="2400" cap="small" dirty="0">
                <a:solidFill>
                  <a:srgbClr val="001236"/>
                </a:solidFill>
              </a:rPr>
              <a:t>WHAT WILL MAN DO TO ME</a:t>
            </a:r>
            <a:r>
              <a:rPr lang="en-US" sz="2400" dirty="0">
                <a:solidFill>
                  <a:srgbClr val="001236"/>
                </a:solidFill>
              </a:rPr>
              <a:t>?”</a:t>
            </a:r>
            <a:r>
              <a:rPr lang="en-US" dirty="0">
                <a:solidFill>
                  <a:srgbClr val="001236"/>
                </a:solidFill>
              </a:rPr>
              <a:t> Remember those who led you, who </a:t>
            </a:r>
            <a:r>
              <a:rPr lang="en-US" spc="-150" dirty="0">
                <a:solidFill>
                  <a:srgbClr val="001236"/>
                </a:solidFill>
              </a:rPr>
              <a:t>spoke the </a:t>
            </a:r>
            <a:r>
              <a:rPr lang="en-US" dirty="0">
                <a:solidFill>
                  <a:srgbClr val="001236"/>
                </a:solidFill>
              </a:rPr>
              <a:t>word of God to you; and considering the result of their conduct, imitate their faith. Jesus Christ </a:t>
            </a:r>
            <a:r>
              <a:rPr lang="en-US" i="1" dirty="0">
                <a:solidFill>
                  <a:srgbClr val="001236"/>
                </a:solidFill>
              </a:rPr>
              <a:t>is</a:t>
            </a:r>
            <a:r>
              <a:rPr lang="en-US" dirty="0">
                <a:solidFill>
                  <a:srgbClr val="001236"/>
                </a:solidFill>
              </a:rPr>
              <a:t> the same yesterday and today and forever. </a:t>
            </a:r>
          </a:p>
          <a:p>
            <a:pPr>
              <a:lnSpc>
                <a:spcPct val="88000"/>
              </a:lnSpc>
              <a:spcBef>
                <a:spcPts val="0"/>
              </a:spcBef>
            </a:pPr>
            <a:endParaRPr lang="en-US" dirty="0">
              <a:solidFill>
                <a:srgbClr val="00123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8"/>
            <a:ext cx="8706118" cy="828092"/>
          </a:xfrm>
        </p:spPr>
        <p:txBody>
          <a:bodyPr/>
          <a:lstStyle/>
          <a:p>
            <a:r>
              <a:rPr lang="en-US" dirty="0"/>
              <a:t>BATTLE TACTICS part 2</a:t>
            </a:r>
          </a:p>
        </p:txBody>
      </p:sp>
      <p:sp>
        <p:nvSpPr>
          <p:cNvPr id="3" name="Content Placeholder 2"/>
          <p:cNvSpPr>
            <a:spLocks noGrp="1"/>
          </p:cNvSpPr>
          <p:nvPr>
            <p:ph idx="1"/>
          </p:nvPr>
        </p:nvSpPr>
        <p:spPr>
          <a:xfrm>
            <a:off x="0" y="900752"/>
            <a:ext cx="9143999" cy="5957247"/>
          </a:xfrm>
        </p:spPr>
        <p:txBody>
          <a:bodyPr>
            <a:noAutofit/>
          </a:bodyPr>
          <a:lstStyle/>
          <a:p>
            <a:pPr>
              <a:lnSpc>
                <a:spcPct val="90000"/>
              </a:lnSpc>
              <a:spcBef>
                <a:spcPts val="0"/>
              </a:spcBef>
              <a:spcAft>
                <a:spcPts val="300"/>
              </a:spcAft>
            </a:pPr>
            <a:r>
              <a:rPr lang="en-US" b="1" dirty="0">
                <a:solidFill>
                  <a:srgbClr val="001236"/>
                </a:solidFill>
              </a:rPr>
              <a:t>Ephesians 1:5-8 </a:t>
            </a:r>
            <a:r>
              <a:rPr lang="en-US" dirty="0">
                <a:solidFill>
                  <a:srgbClr val="001236"/>
                </a:solidFill>
              </a:rPr>
              <a:t> He predestined us to adoption as sons through Jesus Christ to Himself, according to the kind intention of His will, to the praise of the glory of His grace, which He freely bestowed on us in the Beloved. In Him we have redemption through His blood, the forgiveness of our trespasses, according to the riches of His grace which He lavished on us. </a:t>
            </a:r>
          </a:p>
          <a:p>
            <a:pPr>
              <a:lnSpc>
                <a:spcPct val="90000"/>
              </a:lnSpc>
              <a:spcBef>
                <a:spcPts val="0"/>
              </a:spcBef>
              <a:spcAft>
                <a:spcPts val="300"/>
              </a:spcAft>
            </a:pPr>
            <a:r>
              <a:rPr lang="en-US" dirty="0">
                <a:solidFill>
                  <a:srgbClr val="001236"/>
                </a:solidFill>
              </a:rPr>
              <a:t>Allowing ourselves to focus on past failures, anger with God, or anger with people can allow depression or despair to set in and overwhelm us</a:t>
            </a:r>
          </a:p>
          <a:p>
            <a:pPr>
              <a:lnSpc>
                <a:spcPct val="90000"/>
              </a:lnSpc>
              <a:spcBef>
                <a:spcPts val="0"/>
              </a:spcBef>
              <a:spcAft>
                <a:spcPts val="300"/>
              </a:spcAft>
            </a:pPr>
            <a:r>
              <a:rPr lang="en-US" b="1" dirty="0">
                <a:solidFill>
                  <a:srgbClr val="001236"/>
                </a:solidFill>
              </a:rPr>
              <a:t>Romans 8:38-39 </a:t>
            </a:r>
            <a:r>
              <a:rPr lang="en-US" dirty="0">
                <a:solidFill>
                  <a:srgbClr val="001236"/>
                </a:solidFill>
              </a:rPr>
              <a:t> For I am convinced that neither death, nor life, nor angels, nor principalities, nor things present, nor things to come, nor powers, nor height, nor depth, nor any other created thing, will be able to separate us from the love of God, which is in Christ Jesus our Lord. </a:t>
            </a:r>
            <a:br>
              <a:rPr lang="en-US" dirty="0">
                <a:solidFill>
                  <a:srgbClr val="001236"/>
                </a:solidFill>
              </a:rPr>
            </a:br>
            <a:endParaRPr lang="en-US" dirty="0">
              <a:solidFill>
                <a:srgbClr val="001236"/>
              </a:solidFill>
            </a:endParaRPr>
          </a:p>
          <a:p>
            <a:pPr>
              <a:lnSpc>
                <a:spcPct val="90000"/>
              </a:lnSpc>
              <a:spcBef>
                <a:spcPts val="0"/>
              </a:spcBef>
              <a:spcAft>
                <a:spcPts val="300"/>
              </a:spcAft>
            </a:pPr>
            <a:endParaRPr lang="en-US" b="1" dirty="0">
              <a:solidFill>
                <a:srgbClr val="00123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14399"/>
          </a:xfrm>
        </p:spPr>
        <p:txBody>
          <a:bodyPr>
            <a:normAutofit/>
          </a:bodyPr>
          <a:lstStyle/>
          <a:p>
            <a:r>
              <a:rPr lang="en-US" sz="4400" dirty="0"/>
              <a:t>TRUTH TO WALK BY</a:t>
            </a:r>
          </a:p>
        </p:txBody>
      </p:sp>
      <p:sp>
        <p:nvSpPr>
          <p:cNvPr id="3" name="Content Placeholder 2"/>
          <p:cNvSpPr>
            <a:spLocks noGrp="1"/>
          </p:cNvSpPr>
          <p:nvPr>
            <p:ph idx="1"/>
          </p:nvPr>
        </p:nvSpPr>
        <p:spPr>
          <a:xfrm>
            <a:off x="-1" y="832513"/>
            <a:ext cx="9144001" cy="6025487"/>
          </a:xfrm>
        </p:spPr>
        <p:txBody>
          <a:bodyPr>
            <a:noAutofit/>
          </a:bodyPr>
          <a:lstStyle/>
          <a:p>
            <a:pPr>
              <a:lnSpc>
                <a:spcPct val="89000"/>
              </a:lnSpc>
              <a:spcBef>
                <a:spcPts val="0"/>
              </a:spcBef>
              <a:spcAft>
                <a:spcPts val="200"/>
              </a:spcAft>
            </a:pPr>
            <a:r>
              <a:rPr lang="en-US" sz="2585" b="1" dirty="0">
                <a:solidFill>
                  <a:srgbClr val="001236"/>
                </a:solidFill>
              </a:rPr>
              <a:t>Romans 8:1 </a:t>
            </a:r>
            <a:r>
              <a:rPr lang="en-US" sz="2585" dirty="0">
                <a:solidFill>
                  <a:srgbClr val="001236"/>
                </a:solidFill>
              </a:rPr>
              <a:t> Therefore there is now no condemnation for those who are in Christ Jesus.</a:t>
            </a:r>
          </a:p>
          <a:p>
            <a:pPr>
              <a:lnSpc>
                <a:spcPct val="89000"/>
              </a:lnSpc>
              <a:spcBef>
                <a:spcPts val="0"/>
              </a:spcBef>
              <a:spcAft>
                <a:spcPts val="200"/>
              </a:spcAft>
            </a:pPr>
            <a:r>
              <a:rPr lang="en-US" sz="2585" dirty="0">
                <a:solidFill>
                  <a:srgbClr val="001236"/>
                </a:solidFill>
              </a:rPr>
              <a:t>Condemnation: </a:t>
            </a:r>
            <a:r>
              <a:rPr lang="en-US" sz="2585" i="1" dirty="0" err="1">
                <a:solidFill>
                  <a:srgbClr val="001236"/>
                </a:solidFill>
              </a:rPr>
              <a:t>katakrima</a:t>
            </a:r>
            <a:r>
              <a:rPr lang="en-US" sz="2585" i="1" dirty="0">
                <a:solidFill>
                  <a:srgbClr val="001236"/>
                </a:solidFill>
              </a:rPr>
              <a:t>: </a:t>
            </a:r>
            <a:r>
              <a:rPr lang="en-US" sz="2585" dirty="0">
                <a:solidFill>
                  <a:srgbClr val="001236"/>
                </a:solidFill>
              </a:rPr>
              <a:t>adverse judgment; penalty </a:t>
            </a:r>
            <a:br>
              <a:rPr lang="en-US" sz="2585" dirty="0">
                <a:solidFill>
                  <a:srgbClr val="001236"/>
                </a:solidFill>
              </a:rPr>
            </a:br>
            <a:r>
              <a:rPr lang="en-US" sz="2585" b="1" dirty="0">
                <a:solidFill>
                  <a:srgbClr val="001236"/>
                </a:solidFill>
              </a:rPr>
              <a:t>Romans 8:38-39 </a:t>
            </a:r>
            <a:r>
              <a:rPr lang="en-US" sz="2585" dirty="0">
                <a:solidFill>
                  <a:srgbClr val="001236"/>
                </a:solidFill>
              </a:rPr>
              <a:t> For I am convinced that neither death, nor life, nor angels, nor principalities, nor things present, nor things to come, nor powers, nor height, nor depth, nor any other created thing, will be able to separate us from the love of God, which is in Christ Jesus our Lord. </a:t>
            </a:r>
          </a:p>
          <a:p>
            <a:pPr>
              <a:lnSpc>
                <a:spcPct val="89000"/>
              </a:lnSpc>
              <a:spcBef>
                <a:spcPts val="0"/>
              </a:spcBef>
              <a:spcAft>
                <a:spcPts val="200"/>
              </a:spcAft>
            </a:pPr>
            <a:r>
              <a:rPr lang="en-US" sz="2585" b="1" dirty="0">
                <a:solidFill>
                  <a:srgbClr val="001236"/>
                </a:solidFill>
              </a:rPr>
              <a:t>1 Corinthians 6:9-11 </a:t>
            </a:r>
            <a:r>
              <a:rPr lang="en-US" sz="2585" dirty="0">
                <a:solidFill>
                  <a:srgbClr val="001236"/>
                </a:solidFill>
              </a:rPr>
              <a:t> Or do you not know that the unrighteous will not inherit the kingdom of God? Do not be deceived; neither fornicators, nor idolaters, nor adulterers, nor effeminate, nor homosexuals, nor thieves, nor </a:t>
            </a:r>
            <a:r>
              <a:rPr lang="en-US" sz="2585" i="1" dirty="0">
                <a:solidFill>
                  <a:srgbClr val="001236"/>
                </a:solidFill>
              </a:rPr>
              <a:t>the</a:t>
            </a:r>
            <a:r>
              <a:rPr lang="en-US" sz="2585" dirty="0">
                <a:solidFill>
                  <a:srgbClr val="001236"/>
                </a:solidFill>
              </a:rPr>
              <a:t> covetous, nor drunkards, nor revilers, nor swindlers, will inherit the kingdom of God. Such were some of you; but you were washed, but you were sanctified, but you were justified in the name of the Lord Jesus Christ and in the Spirit of our God.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16163</TotalTime>
  <Words>2056</Words>
  <Application>Microsoft Office PowerPoint</Application>
  <PresentationFormat>Letter Paper (8.5x11 in)</PresentationFormat>
  <Paragraphs>63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Tahoma</vt:lpstr>
      <vt:lpstr>Tempus Sans ITC</vt:lpstr>
      <vt:lpstr>Tw Cen MT</vt:lpstr>
      <vt:lpstr>Circuit</vt:lpstr>
      <vt:lpstr>A question of character Lesson 10 </vt:lpstr>
      <vt:lpstr> WORD FOR THE JOURNEY</vt:lpstr>
      <vt:lpstr>BANNED …….. PRAISED</vt:lpstr>
      <vt:lpstr>BATTLE TACTICS</vt:lpstr>
      <vt:lpstr>WHEN WE FEEL REJECTED</vt:lpstr>
      <vt:lpstr>TAKING THOUGHTS CAPTIVE</vt:lpstr>
      <vt:lpstr>TRUTHS TO PONDER</vt:lpstr>
      <vt:lpstr>BATTLE TACTICS part 2</vt:lpstr>
      <vt:lpstr>TRUTH TO WALK BY</vt:lpstr>
      <vt:lpstr>THE OLD SELF</vt:lpstr>
      <vt:lpstr>LIGHT AND DARKNESS</vt:lpstr>
      <vt:lpstr>GOD’S REMEDY</vt:lpstr>
      <vt:lpstr>IF NOT GOD, WHO?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Gower</cp:lastModifiedBy>
  <cp:revision>42</cp:revision>
  <cp:lastPrinted>2021-03-16T16:31:54Z</cp:lastPrinted>
  <dcterms:created xsi:type="dcterms:W3CDTF">2016-12-20T15:22:00Z</dcterms:created>
  <dcterms:modified xsi:type="dcterms:W3CDTF">2021-03-17T22:26:07Z</dcterms:modified>
</cp:coreProperties>
</file>