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8" r:id="rId3"/>
    <p:sldId id="257" r:id="rId4"/>
    <p:sldId id="259" r:id="rId5"/>
    <p:sldId id="260" r:id="rId6"/>
    <p:sldId id="261" r:id="rId7"/>
    <p:sldId id="262" r:id="rId8"/>
    <p:sldId id="263" r:id="rId9"/>
    <p:sldId id="264" r:id="rId10"/>
    <p:sldId id="269" r:id="rId11"/>
    <p:sldId id="270" r:id="rId12"/>
    <p:sldId id="265" r:id="rId13"/>
    <p:sldId id="266" r:id="rId14"/>
    <p:sldId id="267" r:id="rId15"/>
    <p:sldId id="268" r:id="rId16"/>
    <p:sldId id="271" r:id="rId17"/>
    <p:sldId id="272" r:id="rId18"/>
  </p:sldIdLst>
  <p:sldSz cx="9144000" cy="6858000" type="screen4x3"/>
  <p:notesSz cx="7086600" cy="90249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7" d="100"/>
          <a:sy n="67" d="100"/>
        </p:scale>
        <p:origin x="-1476"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08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50850"/>
          </a:xfrm>
          <a:prstGeom prst="rect">
            <a:avLst/>
          </a:prstGeom>
        </p:spPr>
        <p:txBody>
          <a:bodyPr vert="horz" lIns="91440" tIns="45720" rIns="91440" bIns="45720" rtlCol="0"/>
          <a:lstStyle>
            <a:lvl1pPr algn="r">
              <a:defRPr sz="1200"/>
            </a:lvl1pPr>
          </a:lstStyle>
          <a:p>
            <a:fld id="{7430121A-85AD-44F6-AD84-7C0821267A1F}" type="datetimeFigureOut">
              <a:rPr lang="en-US" smtClean="0"/>
              <a:pPr/>
              <a:t>10/11/2019</a:t>
            </a:fld>
            <a:endParaRPr lang="en-US"/>
          </a:p>
        </p:txBody>
      </p:sp>
      <p:sp>
        <p:nvSpPr>
          <p:cNvPr id="4" name="Slide Image Placeholder 3"/>
          <p:cNvSpPr>
            <a:spLocks noGrp="1" noRot="1" noChangeAspect="1"/>
          </p:cNvSpPr>
          <p:nvPr>
            <p:ph type="sldImg" idx="2"/>
          </p:nvPr>
        </p:nvSpPr>
        <p:spPr>
          <a:xfrm>
            <a:off x="1287463" y="676275"/>
            <a:ext cx="4511675" cy="3384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286250"/>
            <a:ext cx="5670550" cy="4062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72500"/>
            <a:ext cx="3070225" cy="4508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572500"/>
            <a:ext cx="3070225" cy="450850"/>
          </a:xfrm>
          <a:prstGeom prst="rect">
            <a:avLst/>
          </a:prstGeom>
        </p:spPr>
        <p:txBody>
          <a:bodyPr vert="horz" lIns="91440" tIns="45720" rIns="91440" bIns="45720" rtlCol="0" anchor="b"/>
          <a:lstStyle>
            <a:lvl1pPr algn="r">
              <a:defRPr sz="1200"/>
            </a:lvl1pPr>
          </a:lstStyle>
          <a:p>
            <a:fld id="{7554625A-4211-43E8-B049-4FF7C9C14C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2287D93-71E7-4BA1-A951-58BC12F72AA9}" type="datetime1">
              <a:rPr lang="en-US" smtClean="0"/>
              <a:pPr/>
              <a:t>10/11/2019</a:t>
            </a:fld>
            <a:endParaRPr lang="en-US"/>
          </a:p>
        </p:txBody>
      </p:sp>
      <p:sp>
        <p:nvSpPr>
          <p:cNvPr id="16" name="Slide Number Placeholder 15"/>
          <p:cNvSpPr>
            <a:spLocks noGrp="1"/>
          </p:cNvSpPr>
          <p:nvPr>
            <p:ph type="sldNum" sz="quarter" idx="11"/>
          </p:nvPr>
        </p:nvSpPr>
        <p:spPr/>
        <p:txBody>
          <a:bodyPr/>
          <a:lstStyle/>
          <a:p>
            <a:fld id="{065CC7CC-9272-4A09-9ABD-2B9726FF2212}"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E009B8-3B53-4322-8D55-6E1FC838D38C}" type="datetime1">
              <a:rPr lang="en-US" smtClean="0"/>
              <a:pPr/>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CC7CC-9272-4A09-9ABD-2B9726FF22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0B8F87-AE2B-4F16-A90A-A2557A0E33C9}" type="datetime1">
              <a:rPr lang="en-US" smtClean="0"/>
              <a:pPr/>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CC7CC-9272-4A09-9ABD-2B9726FF22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49F42C7-139F-4FDA-B508-74A4299D70CB}" type="datetime1">
              <a:rPr lang="en-US" smtClean="0"/>
              <a:pPr/>
              <a:t>10/11/2019</a:t>
            </a:fld>
            <a:endParaRPr lang="en-US"/>
          </a:p>
        </p:txBody>
      </p:sp>
      <p:sp>
        <p:nvSpPr>
          <p:cNvPr id="15" name="Slide Number Placeholder 14"/>
          <p:cNvSpPr>
            <a:spLocks noGrp="1"/>
          </p:cNvSpPr>
          <p:nvPr>
            <p:ph type="sldNum" sz="quarter" idx="15"/>
          </p:nvPr>
        </p:nvSpPr>
        <p:spPr/>
        <p:txBody>
          <a:bodyPr/>
          <a:lstStyle>
            <a:lvl1pPr algn="ctr">
              <a:defRPr/>
            </a:lvl1pPr>
          </a:lstStyle>
          <a:p>
            <a:fld id="{065CC7CC-9272-4A09-9ABD-2B9726FF2212}"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7575AC6-4429-45BD-B64E-77EE31994294}" type="datetime1">
              <a:rPr lang="en-US" smtClean="0"/>
              <a:pPr/>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CC7CC-9272-4A09-9ABD-2B9726FF2212}"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7691B6-A950-4E77-9552-2E434D024B90}" type="datetime1">
              <a:rPr lang="en-US" smtClean="0"/>
              <a:pPr/>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CC7CC-9272-4A09-9ABD-2B9726FF221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65CC7CC-9272-4A09-9ABD-2B9726FF2212}"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3286406-5B90-4B20-9106-8F08C590D7F2}" type="datetime1">
              <a:rPr lang="en-US" smtClean="0"/>
              <a:pPr/>
              <a:t>10/11/2019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413F91-F4E4-4E7E-9239-8C01D11F6EA3}" type="datetime1">
              <a:rPr lang="en-US" smtClean="0"/>
              <a:pPr/>
              <a:t>10/11/2019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5CC7CC-9272-4A09-9ABD-2B9726FF221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699E2-5236-4E43-A2AE-6DF8BDF498CF}" type="datetime1">
              <a:rPr lang="en-US" smtClean="0"/>
              <a:pPr/>
              <a:t>10/11/2019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5CC7CC-9272-4A09-9ABD-2B9726FF22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9957DA6B-CE08-4CBA-8AC6-985367339B05}" type="datetime1">
              <a:rPr lang="en-US" smtClean="0"/>
              <a:pPr/>
              <a:t>10/11/2019</a:t>
            </a:fld>
            <a:endParaRPr lang="en-US"/>
          </a:p>
        </p:txBody>
      </p:sp>
      <p:sp>
        <p:nvSpPr>
          <p:cNvPr id="9" name="Slide Number Placeholder 8"/>
          <p:cNvSpPr>
            <a:spLocks noGrp="1"/>
          </p:cNvSpPr>
          <p:nvPr>
            <p:ph type="sldNum" sz="quarter" idx="15"/>
          </p:nvPr>
        </p:nvSpPr>
        <p:spPr/>
        <p:txBody>
          <a:bodyPr/>
          <a:lstStyle/>
          <a:p>
            <a:fld id="{065CC7CC-9272-4A09-9ABD-2B9726FF2212}"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277BAEA-EEBF-4C51-B505-C4B3AB22AEB0}" type="datetime1">
              <a:rPr lang="en-US" smtClean="0"/>
              <a:pPr/>
              <a:t>10/11/2019</a:t>
            </a:fld>
            <a:endParaRPr lang="en-US"/>
          </a:p>
        </p:txBody>
      </p:sp>
      <p:sp>
        <p:nvSpPr>
          <p:cNvPr id="9" name="Slide Number Placeholder 8"/>
          <p:cNvSpPr>
            <a:spLocks noGrp="1"/>
          </p:cNvSpPr>
          <p:nvPr>
            <p:ph type="sldNum" sz="quarter" idx="11"/>
          </p:nvPr>
        </p:nvSpPr>
        <p:spPr/>
        <p:txBody>
          <a:bodyPr/>
          <a:lstStyle/>
          <a:p>
            <a:fld id="{065CC7CC-9272-4A09-9ABD-2B9726FF221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2EB3A7-0B8B-440A-8987-5A0EB72FC57B}" type="datetime1">
              <a:rPr lang="en-US" smtClean="0"/>
              <a:pPr/>
              <a:t>10/11/2019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65CC7CC-9272-4A09-9ABD-2B9726FF2212}"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rossbooks.com/book.asp?strongs=G976" TargetMode="External"/><Relationship Id="rId2" Type="http://schemas.openxmlformats.org/officeDocument/2006/relationships/hyperlink" Target="http://www.crossbooks.com/book.asp?strongs=G975" TargetMode="External"/><Relationship Id="rId1" Type="http://schemas.openxmlformats.org/officeDocument/2006/relationships/slideLayout" Target="../slideLayouts/slideLayout2.xml"/><Relationship Id="rId5" Type="http://schemas.openxmlformats.org/officeDocument/2006/relationships/hyperlink" Target="http://www.crossbooks.com/book.asp?strongs=H5609" TargetMode="External"/><Relationship Id="rId4" Type="http://schemas.openxmlformats.org/officeDocument/2006/relationships/hyperlink" Target="http://www.crossbooks.com/book.asp?strongs=H561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crossbooks.com/book.asp?pub=0&amp;book=68&amp;tocpath=Greek\B\Book" TargetMode="External"/><Relationship Id="rId2" Type="http://schemas.openxmlformats.org/officeDocument/2006/relationships/hyperlink" Target="http://www.crossbooks.com/book.asp?pub=0&amp;book=58&amp;wave=G097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99804"/>
            <a:ext cx="8305800" cy="1634196"/>
          </a:xfrm>
        </p:spPr>
        <p:txBody>
          <a:bodyPr/>
          <a:lstStyle/>
          <a:p>
            <a:r>
              <a:rPr lang="en-US" dirty="0" smtClean="0">
                <a:solidFill>
                  <a:srgbClr val="C00000"/>
                </a:solidFill>
                <a:latin typeface="Tahoma" pitchFamily="34" charset="0"/>
                <a:ea typeface="Tahoma" pitchFamily="34" charset="0"/>
                <a:cs typeface="Tahoma" pitchFamily="34" charset="0"/>
              </a:rPr>
              <a:t>Dr. JoLynn Gower</a:t>
            </a:r>
          </a:p>
          <a:p>
            <a:r>
              <a:rPr lang="en-US" dirty="0" smtClean="0">
                <a:solidFill>
                  <a:srgbClr val="C00000"/>
                </a:solidFill>
                <a:latin typeface="Tahoma" pitchFamily="34" charset="0"/>
                <a:ea typeface="Tahoma" pitchFamily="34" charset="0"/>
                <a:cs typeface="Tahoma" pitchFamily="34" charset="0"/>
              </a:rPr>
              <a:t>Christian Resource Center</a:t>
            </a:r>
          </a:p>
          <a:p>
            <a:r>
              <a:rPr lang="en-US" dirty="0" smtClean="0">
                <a:solidFill>
                  <a:srgbClr val="C00000"/>
                </a:solidFill>
                <a:latin typeface="Tahoma" pitchFamily="34" charset="0"/>
                <a:ea typeface="Tahoma" pitchFamily="34" charset="0"/>
                <a:cs typeface="Tahoma" pitchFamily="34" charset="0"/>
              </a:rPr>
              <a:t>jgower@guardingthetruth.org</a:t>
            </a:r>
          </a:p>
          <a:p>
            <a:r>
              <a:rPr lang="en-US" dirty="0" smtClean="0">
                <a:solidFill>
                  <a:srgbClr val="C00000"/>
                </a:solidFill>
                <a:latin typeface="Tahoma" pitchFamily="34" charset="0"/>
                <a:ea typeface="Tahoma" pitchFamily="34" charset="0"/>
                <a:cs typeface="Tahoma" pitchFamily="34" charset="0"/>
              </a:rPr>
              <a:t>217-493-6151</a:t>
            </a:r>
          </a:p>
          <a:p>
            <a:endParaRPr lang="en-US" dirty="0"/>
          </a:p>
        </p:txBody>
      </p:sp>
      <p:sp>
        <p:nvSpPr>
          <p:cNvPr id="2" name="Title 1"/>
          <p:cNvSpPr>
            <a:spLocks noGrp="1"/>
          </p:cNvSpPr>
          <p:nvPr>
            <p:ph type="ctrTitle"/>
          </p:nvPr>
        </p:nvSpPr>
        <p:spPr/>
        <p:txBody>
          <a:bodyPr/>
          <a:lstStyle/>
          <a:p>
            <a:r>
              <a:rPr lang="en-US" dirty="0" smtClean="0">
                <a:latin typeface="Tahoma" pitchFamily="34" charset="0"/>
                <a:ea typeface="Tahoma" pitchFamily="34" charset="0"/>
                <a:cs typeface="Tahoma" pitchFamily="34" charset="0"/>
              </a:rPr>
              <a:t>ADVANCED BIBLE STUDY</a:t>
            </a:r>
            <a:br>
              <a:rPr lang="en-US" dirty="0" smtClean="0">
                <a:latin typeface="Tahoma" pitchFamily="34" charset="0"/>
                <a:ea typeface="Tahoma" pitchFamily="34" charset="0"/>
                <a:cs typeface="Tahoma" pitchFamily="34" charset="0"/>
              </a:rPr>
            </a:br>
            <a:r>
              <a:rPr lang="en-US" dirty="0" smtClean="0">
                <a:latin typeface="Tahoma" pitchFamily="34" charset="0"/>
                <a:ea typeface="Tahoma" pitchFamily="34" charset="0"/>
                <a:cs typeface="Tahoma" pitchFamily="34" charset="0"/>
              </a:rPr>
              <a:t>Using Tools</a:t>
            </a:r>
            <a:endParaRPr lang="en-US" dirty="0">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1"/>
          </p:nvPr>
        </p:nvSpPr>
        <p:spPr/>
        <p:txBody>
          <a:bodyPr/>
          <a:lstStyle/>
          <a:p>
            <a:fld id="{065CC7CC-9272-4A09-9ABD-2B9726FF2212}"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9144000" cy="4724400"/>
          </a:xfrm>
        </p:spPr>
        <p:txBody>
          <a:bodyPr>
            <a:noAutofit/>
          </a:bodyPr>
          <a:lstStyle/>
          <a:p>
            <a:pPr>
              <a:lnSpc>
                <a:spcPct val="90000"/>
              </a:lnSpc>
            </a:pPr>
            <a:r>
              <a:rPr lang="en-US" sz="2800" dirty="0" smtClean="0">
                <a:latin typeface="Tahoma" pitchFamily="34" charset="0"/>
                <a:ea typeface="Tahoma" pitchFamily="34" charset="0"/>
                <a:cs typeface="Tahoma" pitchFamily="34" charset="0"/>
              </a:rPr>
              <a:t>Starting from the more general, everyday                   senses and building to an understanding of theologically significant concepts, The                          TDOT avoids artificially restricting the                        focus of the articles, considering under                       each keyword the larger groups of words that are related linguistically or semantically. The lexical work includes detailed surveys of a word’s occurrences, not only in biblical material but also in other ancient Near Eastern writings. Sumerian, </a:t>
            </a:r>
            <a:r>
              <a:rPr lang="en-US" sz="2800" dirty="0" err="1" smtClean="0">
                <a:latin typeface="Tahoma" pitchFamily="34" charset="0"/>
                <a:ea typeface="Tahoma" pitchFamily="34" charset="0"/>
                <a:cs typeface="Tahoma" pitchFamily="34" charset="0"/>
              </a:rPr>
              <a:t>Akkadian</a:t>
            </a:r>
            <a:r>
              <a:rPr lang="en-US" sz="2800" dirty="0" smtClean="0">
                <a:latin typeface="Tahoma" pitchFamily="34" charset="0"/>
                <a:ea typeface="Tahoma" pitchFamily="34" charset="0"/>
                <a:cs typeface="Tahoma" pitchFamily="34" charset="0"/>
              </a:rPr>
              <a:t>, Egyptian, Ethiopic, </a:t>
            </a:r>
            <a:r>
              <a:rPr lang="en-US" sz="2800" dirty="0" err="1" smtClean="0">
                <a:latin typeface="Tahoma" pitchFamily="34" charset="0"/>
                <a:ea typeface="Tahoma" pitchFamily="34" charset="0"/>
                <a:cs typeface="Tahoma" pitchFamily="34" charset="0"/>
              </a:rPr>
              <a:t>Ugaritic</a:t>
            </a:r>
            <a:r>
              <a:rPr lang="en-US" sz="2800" dirty="0" smtClean="0">
                <a:latin typeface="Tahoma" pitchFamily="34" charset="0"/>
                <a:ea typeface="Tahoma" pitchFamily="34" charset="0"/>
                <a:cs typeface="Tahoma" pitchFamily="34" charset="0"/>
              </a:rPr>
              <a:t>, and Northwest Semitic sources are surveyed, among others, as well as the Qumran texts and the Septuagint; and in cultures where no cognate word exists, the authors often consider cognate ideas.</a:t>
            </a:r>
            <a:endParaRPr lang="en-US" sz="2800" dirty="0">
              <a:latin typeface="Tahoma" pitchFamily="34" charset="0"/>
              <a:ea typeface="Tahoma" pitchFamily="34" charset="0"/>
              <a:cs typeface="Tahoma" pitchFamily="34" charset="0"/>
            </a:endParaRPr>
          </a:p>
        </p:txBody>
      </p:sp>
      <p:sp>
        <p:nvSpPr>
          <p:cNvPr id="3" name="Title 2"/>
          <p:cNvSpPr>
            <a:spLocks noGrp="1"/>
          </p:cNvSpPr>
          <p:nvPr>
            <p:ph type="title"/>
          </p:nvPr>
        </p:nvSpPr>
        <p:spPr>
          <a:xfrm>
            <a:off x="0" y="0"/>
            <a:ext cx="9144000" cy="1219200"/>
          </a:xfrm>
        </p:spPr>
        <p:txBody>
          <a:bodyPr>
            <a:normAutofit fontScale="90000"/>
          </a:bodyPr>
          <a:lstStyle/>
          <a:p>
            <a:pPr algn="ctr"/>
            <a:r>
              <a:rPr lang="en-US" dirty="0" smtClean="0">
                <a:latin typeface="Tahoma" pitchFamily="34" charset="0"/>
                <a:ea typeface="Tahoma" pitchFamily="34" charset="0"/>
                <a:cs typeface="Tahoma" pitchFamily="34" charset="0"/>
              </a:rPr>
              <a:t>THEOLOGICAL DICTIONARY OF THE</a:t>
            </a:r>
            <a:br>
              <a:rPr lang="en-US" dirty="0" smtClean="0">
                <a:latin typeface="Tahoma" pitchFamily="34" charset="0"/>
                <a:ea typeface="Tahoma" pitchFamily="34" charset="0"/>
                <a:cs typeface="Tahoma" pitchFamily="34" charset="0"/>
              </a:rPr>
            </a:br>
            <a:r>
              <a:rPr lang="en-US" dirty="0" smtClean="0">
                <a:latin typeface="Tahoma" pitchFamily="34" charset="0"/>
                <a:ea typeface="Tahoma" pitchFamily="34" charset="0"/>
                <a:cs typeface="Tahoma" pitchFamily="34" charset="0"/>
              </a:rPr>
              <a:t> OLD TESTAMENT (REV) 15 VOLUMES</a:t>
            </a:r>
            <a:endParaRPr lang="en-US" dirty="0">
              <a:latin typeface="Tahoma" pitchFamily="34" charset="0"/>
              <a:ea typeface="Tahoma" pitchFamily="34" charset="0"/>
              <a:cs typeface="Tahoma"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7415645" y="1153160"/>
            <a:ext cx="1499755" cy="2199640"/>
          </a:xfrm>
          <a:prstGeom prst="rect">
            <a:avLst/>
          </a:prstGeom>
          <a:noFill/>
          <a:ln w="9525">
            <a:noFill/>
            <a:miter lim="800000"/>
            <a:headEnd/>
            <a:tailEnd/>
          </a:ln>
        </p:spPr>
      </p:pic>
      <p:sp>
        <p:nvSpPr>
          <p:cNvPr id="6" name="Slide Number Placeholder 5"/>
          <p:cNvSpPr>
            <a:spLocks noGrp="1"/>
          </p:cNvSpPr>
          <p:nvPr>
            <p:ph type="sldNum" sz="quarter" idx="15"/>
          </p:nvPr>
        </p:nvSpPr>
        <p:spPr/>
        <p:txBody>
          <a:bodyPr/>
          <a:lstStyle/>
          <a:p>
            <a:fld id="{065CC7CC-9272-4A09-9ABD-2B9726FF2212}"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991600" cy="5486400"/>
          </a:xfrm>
        </p:spPr>
        <p:txBody>
          <a:bodyPr>
            <a:normAutofit/>
          </a:bodyPr>
          <a:lstStyle/>
          <a:p>
            <a:r>
              <a:rPr lang="en-US" sz="2800" dirty="0" smtClean="0">
                <a:latin typeface="Tahoma" pitchFamily="34" charset="0"/>
                <a:ea typeface="Tahoma" pitchFamily="34" charset="0"/>
                <a:cs typeface="Tahoma" pitchFamily="34" charset="0"/>
              </a:rPr>
              <a:t>This two-volume set is a practical,                         efficient way to study over 4,000 New               Testament words in their original Greek                   language. If you've ever wondered what                       certain words in Scripture meant to                    persons living at that time, you'll                          appreciate this user-friendly set. </a:t>
            </a:r>
            <a:endParaRPr lang="en-US" sz="2800"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ctr"/>
            <a:r>
              <a:rPr lang="en-US" dirty="0" smtClean="0">
                <a:latin typeface="Tahoma" pitchFamily="34" charset="0"/>
                <a:ea typeface="Tahoma" pitchFamily="34" charset="0"/>
                <a:cs typeface="Tahoma" pitchFamily="34" charset="0"/>
              </a:rPr>
              <a:t>PRACTICAL WORD STUDIES IN THE NEW TESTAMENT</a:t>
            </a:r>
            <a:endParaRPr lang="en-US" dirty="0">
              <a:latin typeface="Tahoma" pitchFamily="34" charset="0"/>
              <a:ea typeface="Tahoma" pitchFamily="34" charset="0"/>
              <a:cs typeface="Tahoma"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6629400" y="3124598"/>
            <a:ext cx="2209800" cy="3533378"/>
          </a:xfrm>
          <a:prstGeom prst="rect">
            <a:avLst/>
          </a:prstGeom>
          <a:noFill/>
          <a:ln w="9525">
            <a:noFill/>
            <a:miter lim="800000"/>
            <a:headEnd/>
            <a:tailEnd/>
          </a:ln>
        </p:spPr>
      </p:pic>
      <p:sp>
        <p:nvSpPr>
          <p:cNvPr id="6" name="Slide Number Placeholder 5"/>
          <p:cNvSpPr>
            <a:spLocks noGrp="1"/>
          </p:cNvSpPr>
          <p:nvPr>
            <p:ph type="sldNum" sz="quarter" idx="15"/>
          </p:nvPr>
        </p:nvSpPr>
        <p:spPr/>
        <p:txBody>
          <a:bodyPr/>
          <a:lstStyle/>
          <a:p>
            <a:fld id="{065CC7CC-9272-4A09-9ABD-2B9726FF2212}"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5334000"/>
          </a:xfrm>
        </p:spPr>
        <p:txBody>
          <a:bodyPr>
            <a:normAutofit/>
          </a:bodyPr>
          <a:lstStyle/>
          <a:p>
            <a:r>
              <a:rPr lang="en-US" sz="2800" dirty="0" smtClean="0">
                <a:latin typeface="Tahoma" pitchFamily="34" charset="0"/>
                <a:ea typeface="Tahoma" pitchFamily="34" charset="0"/>
                <a:cs typeface="Tahoma" pitchFamily="34" charset="0"/>
              </a:rPr>
              <a:t>Fast access to thousands of biblical                            </a:t>
            </a:r>
            <a:r>
              <a:rPr lang="en-US" sz="2800" spc="-150" dirty="0" smtClean="0">
                <a:latin typeface="Tahoma" pitchFamily="34" charset="0"/>
                <a:ea typeface="Tahoma" pitchFamily="34" charset="0"/>
                <a:cs typeface="Tahoma" pitchFamily="34" charset="0"/>
              </a:rPr>
              <a:t>word </a:t>
            </a:r>
            <a:r>
              <a:rPr lang="en-US" sz="2800" dirty="0" smtClean="0">
                <a:latin typeface="Tahoma" pitchFamily="34" charset="0"/>
                <a:ea typeface="Tahoma" pitchFamily="34" charset="0"/>
                <a:cs typeface="Tahoma" pitchFamily="34" charset="0"/>
              </a:rPr>
              <a:t>definitions. Dig i</a:t>
            </a:r>
            <a:r>
              <a:rPr lang="en-US" sz="2800" spc="-150" dirty="0" smtClean="0">
                <a:latin typeface="Tahoma" pitchFamily="34" charset="0"/>
                <a:ea typeface="Tahoma" pitchFamily="34" charset="0"/>
                <a:cs typeface="Tahoma" pitchFamily="34" charset="0"/>
              </a:rPr>
              <a:t>nto </a:t>
            </a:r>
            <a:r>
              <a:rPr lang="en-US" sz="2800" dirty="0" smtClean="0">
                <a:latin typeface="Tahoma" pitchFamily="34" charset="0"/>
                <a:ea typeface="Tahoma" pitchFamily="34" charset="0"/>
                <a:cs typeface="Tahoma" pitchFamily="34" charset="0"/>
              </a:rPr>
              <a:t>the meanings                                         of the words used by the original bible                                                                 authors--quickly and easily. Keyed to                     Strong's reference numbers</a:t>
            </a:r>
            <a:r>
              <a:rPr lang="en-US" sz="2800" spc="-150" dirty="0" smtClean="0">
                <a:latin typeface="Tahoma" pitchFamily="34" charset="0"/>
                <a:ea typeface="Tahoma" pitchFamily="34" charset="0"/>
                <a:cs typeface="Tahoma" pitchFamily="34" charset="0"/>
              </a:rPr>
              <a:t>, each </a:t>
            </a:r>
            <a:r>
              <a:rPr lang="en-US" sz="2800" dirty="0" smtClean="0">
                <a:latin typeface="Tahoma" pitchFamily="34" charset="0"/>
                <a:ea typeface="Tahoma" pitchFamily="34" charset="0"/>
                <a:cs typeface="Tahoma" pitchFamily="34" charset="0"/>
              </a:rPr>
              <a:t>entry                    includes how the word is used, key                     occurrences in the Bible, the English             transliteration (the original word                          represented with English letters for pronunciation), and definitions of its various used in the Old and New Testament.</a:t>
            </a:r>
            <a:endParaRPr lang="en-US" sz="2800"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ctr"/>
            <a:r>
              <a:rPr lang="en-US" dirty="0" smtClean="0">
                <a:latin typeface="Tahoma" pitchFamily="34" charset="0"/>
                <a:ea typeface="Tahoma" pitchFamily="34" charset="0"/>
                <a:cs typeface="Tahoma" pitchFamily="34" charset="0"/>
              </a:rPr>
              <a:t>VINE’S CONCISE DICTIONARY</a:t>
            </a:r>
            <a:br>
              <a:rPr lang="en-US" dirty="0" smtClean="0">
                <a:latin typeface="Tahoma" pitchFamily="34" charset="0"/>
                <a:ea typeface="Tahoma" pitchFamily="34" charset="0"/>
                <a:cs typeface="Tahoma" pitchFamily="34" charset="0"/>
              </a:rPr>
            </a:br>
            <a:r>
              <a:rPr lang="en-US" dirty="0" smtClean="0">
                <a:latin typeface="Tahoma" pitchFamily="34" charset="0"/>
                <a:ea typeface="Tahoma" pitchFamily="34" charset="0"/>
                <a:cs typeface="Tahoma" pitchFamily="34" charset="0"/>
              </a:rPr>
              <a:t>OF THE BIBLE</a:t>
            </a:r>
            <a:endParaRPr lang="en-US" dirty="0">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6667500" y="990600"/>
            <a:ext cx="2476500" cy="3810000"/>
          </a:xfrm>
          <a:prstGeom prst="rect">
            <a:avLst/>
          </a:prstGeom>
          <a:noFill/>
          <a:ln w="9525">
            <a:noFill/>
            <a:miter lim="800000"/>
            <a:headEnd/>
            <a:tailEnd/>
          </a:ln>
        </p:spPr>
      </p:pic>
      <p:sp>
        <p:nvSpPr>
          <p:cNvPr id="6" name="Slide Number Placeholder 5"/>
          <p:cNvSpPr>
            <a:spLocks noGrp="1"/>
          </p:cNvSpPr>
          <p:nvPr>
            <p:ph type="sldNum" sz="quarter" idx="15"/>
          </p:nvPr>
        </p:nvSpPr>
        <p:spPr/>
        <p:txBody>
          <a:bodyPr/>
          <a:lstStyle/>
          <a:p>
            <a:fld id="{065CC7CC-9272-4A09-9ABD-2B9726FF2212}"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9144000" cy="5334000"/>
          </a:xfrm>
        </p:spPr>
        <p:txBody>
          <a:bodyPr>
            <a:normAutofit lnSpcReduction="10000"/>
          </a:bodyPr>
          <a:lstStyle/>
          <a:p>
            <a:r>
              <a:rPr lang="en-US" sz="2800" dirty="0" smtClean="0">
                <a:latin typeface="Tahoma" pitchFamily="34" charset="0"/>
                <a:ea typeface="Tahoma" pitchFamily="34" charset="0"/>
                <a:cs typeface="Tahoma" pitchFamily="34" charset="0"/>
              </a:rPr>
              <a:t>One of the best New Testament                       lexicons available for any student of                                 New Testament Greek. This lexicon                         provides dictionary definitions for                                  each word and relates each word to                         its New Testament usage and                             categorizes its nuances of meaning.                                    It also offers exhaustive coverage of               New Testament Greek words, as well as                         extensive quotation of extra-biblical                                       word usage and background sources consulted and quoted. This lexicon is coded to </a:t>
            </a:r>
            <a:r>
              <a:rPr lang="en-US" sz="2800" i="1" dirty="0" smtClean="0">
                <a:latin typeface="Tahoma" pitchFamily="34" charset="0"/>
                <a:ea typeface="Tahoma" pitchFamily="34" charset="0"/>
                <a:cs typeface="Tahoma" pitchFamily="34" charset="0"/>
              </a:rPr>
              <a:t>Strong's</a:t>
            </a:r>
            <a:r>
              <a:rPr lang="en-US" sz="2800" dirty="0" smtClean="0">
                <a:latin typeface="Tahoma" pitchFamily="34" charset="0"/>
                <a:ea typeface="Tahoma" pitchFamily="34" charset="0"/>
                <a:cs typeface="Tahoma" pitchFamily="34" charset="0"/>
              </a:rPr>
              <a:t> for those with little or no Greek knowledge.</a:t>
            </a:r>
            <a:endParaRPr lang="en-US" sz="2800" dirty="0">
              <a:latin typeface="Tahoma" pitchFamily="34" charset="0"/>
              <a:ea typeface="Tahoma" pitchFamily="34" charset="0"/>
              <a:cs typeface="Tahoma" pitchFamily="34" charset="0"/>
            </a:endParaRPr>
          </a:p>
        </p:txBody>
      </p:sp>
      <p:sp>
        <p:nvSpPr>
          <p:cNvPr id="3" name="Title 2"/>
          <p:cNvSpPr>
            <a:spLocks noGrp="1"/>
          </p:cNvSpPr>
          <p:nvPr>
            <p:ph type="title"/>
          </p:nvPr>
        </p:nvSpPr>
        <p:spPr>
          <a:xfrm>
            <a:off x="457200" y="152400"/>
            <a:ext cx="8229600" cy="1371600"/>
          </a:xfrm>
        </p:spPr>
        <p:txBody>
          <a:bodyPr>
            <a:noAutofit/>
          </a:bodyPr>
          <a:lstStyle/>
          <a:p>
            <a:pPr algn="ctr"/>
            <a:r>
              <a:rPr lang="en-US" sz="4400" dirty="0" smtClean="0">
                <a:latin typeface="Tahoma" pitchFamily="34" charset="0"/>
                <a:ea typeface="Tahoma" pitchFamily="34" charset="0"/>
                <a:cs typeface="Tahoma" pitchFamily="34" charset="0"/>
              </a:rPr>
              <a:t>THAYER’S GREEK-</a:t>
            </a:r>
            <a:br>
              <a:rPr lang="en-US" sz="4400" dirty="0" smtClean="0">
                <a:latin typeface="Tahoma" pitchFamily="34" charset="0"/>
                <a:ea typeface="Tahoma" pitchFamily="34" charset="0"/>
                <a:cs typeface="Tahoma" pitchFamily="34" charset="0"/>
              </a:rPr>
            </a:br>
            <a:r>
              <a:rPr lang="en-US" sz="4400" dirty="0" smtClean="0">
                <a:latin typeface="Tahoma" pitchFamily="34" charset="0"/>
                <a:ea typeface="Tahoma" pitchFamily="34" charset="0"/>
                <a:cs typeface="Tahoma" pitchFamily="34" charset="0"/>
              </a:rPr>
              <a:t>ENGLISH LEXICON</a:t>
            </a:r>
            <a:endParaRPr lang="en-US" sz="4400" dirty="0">
              <a:latin typeface="Tahoma" pitchFamily="34" charset="0"/>
              <a:ea typeface="Tahoma" pitchFamily="34" charset="0"/>
              <a:cs typeface="Tahoma"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6096000" y="1524000"/>
            <a:ext cx="2828925" cy="3810000"/>
          </a:xfrm>
          <a:prstGeom prst="rect">
            <a:avLst/>
          </a:prstGeom>
          <a:noFill/>
          <a:ln w="9525">
            <a:noFill/>
            <a:miter lim="800000"/>
            <a:headEnd/>
            <a:tailEnd/>
          </a:ln>
        </p:spPr>
      </p:pic>
      <p:sp>
        <p:nvSpPr>
          <p:cNvPr id="6" name="Slide Number Placeholder 5"/>
          <p:cNvSpPr>
            <a:spLocks noGrp="1"/>
          </p:cNvSpPr>
          <p:nvPr>
            <p:ph type="sldNum" sz="quarter" idx="15"/>
          </p:nvPr>
        </p:nvSpPr>
        <p:spPr/>
        <p:txBody>
          <a:bodyPr/>
          <a:lstStyle/>
          <a:p>
            <a:fld id="{065CC7CC-9272-4A09-9ABD-2B9726FF2212}"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991600" cy="5486400"/>
          </a:xfrm>
        </p:spPr>
        <p:txBody>
          <a:bodyPr>
            <a:normAutofit/>
          </a:bodyPr>
          <a:lstStyle/>
          <a:p>
            <a:r>
              <a:rPr lang="en-US" sz="2800" dirty="0" smtClean="0">
                <a:latin typeface="Tahoma" pitchFamily="34" charset="0"/>
                <a:ea typeface="Tahoma" pitchFamily="34" charset="0"/>
                <a:cs typeface="Tahoma" pitchFamily="34" charset="0"/>
              </a:rPr>
              <a:t>Readers need no formal                                           language training to use                                         this book </a:t>
            </a:r>
            <a:r>
              <a:rPr lang="en-US" sz="2800" smtClean="0">
                <a:latin typeface="Tahoma" pitchFamily="34" charset="0"/>
                <a:ea typeface="Tahoma" pitchFamily="34" charset="0"/>
                <a:cs typeface="Tahoma" pitchFamily="34" charset="0"/>
              </a:rPr>
              <a:t>in </a:t>
            </a:r>
            <a:r>
              <a:rPr lang="en-US" sz="2800" smtClean="0">
                <a:latin typeface="Tahoma" pitchFamily="34" charset="0"/>
                <a:ea typeface="Tahoma" pitchFamily="34" charset="0"/>
                <a:cs typeface="Tahoma" pitchFamily="34" charset="0"/>
              </a:rPr>
              <a:t>unlocking </a:t>
            </a:r>
            <a:r>
              <a:rPr lang="en-US" sz="2800" dirty="0" smtClean="0">
                <a:latin typeface="Tahoma" pitchFamily="34" charset="0"/>
                <a:ea typeface="Tahoma" pitchFamily="34" charset="0"/>
                <a:cs typeface="Tahoma" pitchFamily="34" charset="0"/>
              </a:rPr>
              <a:t>for                                        themselves the riches                                              of the New Testament.                                          Vincent’s lists each                                                 significant word in the                                                                    New Testament with its                                                                           meaning, derivation,                                                               idioms, and uses in                                    verse-by-verse form.   Sold as a 4 volume set</a:t>
            </a:r>
            <a:endParaRPr lang="en-US" sz="2800"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Autofit/>
          </a:bodyPr>
          <a:lstStyle/>
          <a:p>
            <a:pPr algn="ctr"/>
            <a:r>
              <a:rPr lang="en-US" sz="4400" dirty="0" smtClean="0">
                <a:latin typeface="Tahoma" pitchFamily="34" charset="0"/>
                <a:ea typeface="Tahoma" pitchFamily="34" charset="0"/>
                <a:cs typeface="Tahoma" pitchFamily="34" charset="0"/>
              </a:rPr>
              <a:t>VINCENTS WORD STUDIES</a:t>
            </a:r>
            <a:br>
              <a:rPr lang="en-US" sz="4400" dirty="0" smtClean="0">
                <a:latin typeface="Tahoma" pitchFamily="34" charset="0"/>
                <a:ea typeface="Tahoma" pitchFamily="34" charset="0"/>
                <a:cs typeface="Tahoma" pitchFamily="34" charset="0"/>
              </a:rPr>
            </a:br>
            <a:r>
              <a:rPr lang="en-US" sz="4400" dirty="0" smtClean="0">
                <a:latin typeface="Tahoma" pitchFamily="34" charset="0"/>
                <a:ea typeface="Tahoma" pitchFamily="34" charset="0"/>
                <a:cs typeface="Tahoma" pitchFamily="34" charset="0"/>
              </a:rPr>
              <a:t>IN THE NEW TESTAMENT</a:t>
            </a:r>
            <a:endParaRPr lang="en-US" sz="4400" dirty="0">
              <a:latin typeface="Tahoma" pitchFamily="34" charset="0"/>
              <a:ea typeface="Tahoma" pitchFamily="34" charset="0"/>
              <a:cs typeface="Tahoma"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4572000" y="1524000"/>
            <a:ext cx="4253990" cy="4114800"/>
          </a:xfrm>
          <a:prstGeom prst="rect">
            <a:avLst/>
          </a:prstGeom>
          <a:noFill/>
          <a:ln w="9525">
            <a:noFill/>
            <a:miter lim="800000"/>
            <a:headEnd/>
            <a:tailEnd/>
          </a:ln>
        </p:spPr>
      </p:pic>
      <p:sp>
        <p:nvSpPr>
          <p:cNvPr id="6" name="Slide Number Placeholder 5"/>
          <p:cNvSpPr>
            <a:spLocks noGrp="1"/>
          </p:cNvSpPr>
          <p:nvPr>
            <p:ph type="sldNum" sz="quarter" idx="15"/>
          </p:nvPr>
        </p:nvSpPr>
        <p:spPr/>
        <p:txBody>
          <a:bodyPr/>
          <a:lstStyle/>
          <a:p>
            <a:fld id="{065CC7CC-9272-4A09-9ABD-2B9726FF2212}"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lnSpc>
                <a:spcPct val="90000"/>
              </a:lnSpc>
            </a:pPr>
            <a:r>
              <a:rPr lang="en-US" sz="4000" dirty="0" smtClean="0">
                <a:latin typeface="Tahoma" pitchFamily="34" charset="0"/>
                <a:ea typeface="Tahoma" pitchFamily="34" charset="0"/>
                <a:cs typeface="Tahoma" pitchFamily="34" charset="0"/>
              </a:rPr>
              <a:t>BROWN-DRIVER-BRIGGS</a:t>
            </a:r>
            <a:br>
              <a:rPr lang="en-US" sz="4000" dirty="0" smtClean="0">
                <a:latin typeface="Tahoma" pitchFamily="34" charset="0"/>
                <a:ea typeface="Tahoma" pitchFamily="34" charset="0"/>
                <a:cs typeface="Tahoma" pitchFamily="34" charset="0"/>
              </a:rPr>
            </a:br>
            <a:r>
              <a:rPr lang="en-US" sz="4000" dirty="0" smtClean="0">
                <a:latin typeface="Tahoma" pitchFamily="34" charset="0"/>
                <a:ea typeface="Tahoma" pitchFamily="34" charset="0"/>
                <a:cs typeface="Tahoma" pitchFamily="34" charset="0"/>
              </a:rPr>
              <a:t>HEBREW-ENGLISH LEXICON</a:t>
            </a:r>
            <a:endParaRPr lang="en-US" sz="4000" dirty="0">
              <a:latin typeface="Tahoma" pitchFamily="34" charset="0"/>
              <a:ea typeface="Tahoma" pitchFamily="34" charset="0"/>
              <a:cs typeface="Tahoma" pitchFamily="34" charset="0"/>
            </a:endParaRPr>
          </a:p>
        </p:txBody>
      </p:sp>
      <p:sp>
        <p:nvSpPr>
          <p:cNvPr id="5" name="Content Placeholder 4"/>
          <p:cNvSpPr>
            <a:spLocks noGrp="1"/>
          </p:cNvSpPr>
          <p:nvPr>
            <p:ph idx="1"/>
          </p:nvPr>
        </p:nvSpPr>
        <p:spPr>
          <a:xfrm>
            <a:off x="0" y="1371600"/>
            <a:ext cx="8915400" cy="5334000"/>
          </a:xfrm>
        </p:spPr>
        <p:txBody>
          <a:bodyPr>
            <a:noAutofit/>
          </a:bodyPr>
          <a:lstStyle/>
          <a:p>
            <a:pPr>
              <a:lnSpc>
                <a:spcPct val="90000"/>
              </a:lnSpc>
              <a:spcBef>
                <a:spcPts val="300"/>
              </a:spcBef>
            </a:pPr>
            <a:r>
              <a:rPr lang="en-US" sz="2800" spc="-150" dirty="0" smtClean="0">
                <a:latin typeface="Tahoma" pitchFamily="34" charset="0"/>
                <a:ea typeface="Tahoma" pitchFamily="34" charset="0"/>
                <a:cs typeface="Tahoma" pitchFamily="34" charset="0"/>
              </a:rPr>
              <a:t>Since it </a:t>
            </a:r>
            <a:r>
              <a:rPr lang="en-US" sz="2800" dirty="0" smtClean="0">
                <a:latin typeface="Tahoma" pitchFamily="34" charset="0"/>
                <a:ea typeface="Tahoma" pitchFamily="34" charset="0"/>
                <a:cs typeface="Tahoma" pitchFamily="34" charset="0"/>
              </a:rPr>
              <a:t>first appeared in the early</a:t>
            </a:r>
            <a:r>
              <a:rPr lang="en-US" sz="2800" spc="-150" dirty="0" smtClean="0">
                <a:latin typeface="Tahoma" pitchFamily="34" charset="0"/>
                <a:ea typeface="Tahoma" pitchFamily="34" charset="0"/>
                <a:cs typeface="Tahoma" pitchFamily="34" charset="0"/>
              </a:rPr>
              <a:t> part </a:t>
            </a:r>
            <a:r>
              <a:rPr lang="en-US" sz="2800" dirty="0" smtClean="0">
                <a:latin typeface="Tahoma" pitchFamily="34" charset="0"/>
                <a:ea typeface="Tahoma" pitchFamily="34" charset="0"/>
                <a:cs typeface="Tahoma" pitchFamily="34" charset="0"/>
              </a:rPr>
              <a:t>of the                        twentieth </a:t>
            </a:r>
            <a:r>
              <a:rPr lang="en-US" sz="2800" spc="-150" dirty="0" smtClean="0">
                <a:latin typeface="Tahoma" pitchFamily="34" charset="0"/>
                <a:ea typeface="Tahoma" pitchFamily="34" charset="0"/>
                <a:cs typeface="Tahoma" pitchFamily="34" charset="0"/>
              </a:rPr>
              <a:t>cen</a:t>
            </a:r>
            <a:r>
              <a:rPr lang="en-US" sz="2800" dirty="0" smtClean="0">
                <a:latin typeface="Tahoma" pitchFamily="34" charset="0"/>
                <a:ea typeface="Tahoma" pitchFamily="34" charset="0"/>
                <a:cs typeface="Tahoma" pitchFamily="34" charset="0"/>
              </a:rPr>
              <a:t>tury,</a:t>
            </a:r>
            <a:r>
              <a:rPr lang="en-US" sz="2800" spc="-150" dirty="0" smtClean="0">
                <a:latin typeface="Tahoma" pitchFamily="34" charset="0"/>
                <a:ea typeface="Tahoma" pitchFamily="34" charset="0"/>
                <a:cs typeface="Tahoma" pitchFamily="34" charset="0"/>
              </a:rPr>
              <a:t> BDB </a:t>
            </a:r>
            <a:r>
              <a:rPr lang="en-US" sz="2800" dirty="0" smtClean="0">
                <a:latin typeface="Tahoma" pitchFamily="34" charset="0"/>
                <a:ea typeface="Tahoma" pitchFamily="34" charset="0"/>
                <a:cs typeface="Tahoma" pitchFamily="34" charset="0"/>
              </a:rPr>
              <a:t>has been considered                    the finest and most comprehensive Hebrew       lexicon available to the English-speaking                   student. Based on the classic work of                       Wilhelm </a:t>
            </a:r>
            <a:r>
              <a:rPr lang="en-US" sz="2800" dirty="0" err="1" smtClean="0">
                <a:latin typeface="Tahoma" pitchFamily="34" charset="0"/>
                <a:ea typeface="Tahoma" pitchFamily="34" charset="0"/>
                <a:cs typeface="Tahoma" pitchFamily="34" charset="0"/>
              </a:rPr>
              <a:t>Gesenius</a:t>
            </a:r>
            <a:r>
              <a:rPr lang="en-US" sz="2800" dirty="0" smtClean="0">
                <a:latin typeface="Tahoma" pitchFamily="34" charset="0"/>
                <a:ea typeface="Tahoma" pitchFamily="34" charset="0"/>
                <a:cs typeface="Tahoma" pitchFamily="34" charset="0"/>
              </a:rPr>
              <a:t>, the "father of modern                  Hebrew lexicography," BDB gives not only dictionary definitions for each word, but relates each word to its Old Testament usage and categorizes its nuances of meaning.</a:t>
            </a:r>
            <a:r>
              <a:rPr lang="en-US" sz="2800" spc="-150" dirty="0" smtClean="0">
                <a:latin typeface="Tahoma" pitchFamily="34" charset="0"/>
                <a:ea typeface="Tahoma" pitchFamily="34" charset="0"/>
                <a:cs typeface="Tahoma" pitchFamily="34" charset="0"/>
              </a:rPr>
              <a:t> BDB's </a:t>
            </a:r>
            <a:r>
              <a:rPr lang="en-US" sz="2800" dirty="0" smtClean="0">
                <a:latin typeface="Tahoma" pitchFamily="34" charset="0"/>
                <a:ea typeface="Tahoma" pitchFamily="34" charset="0"/>
                <a:cs typeface="Tahoma" pitchFamily="34" charset="0"/>
              </a:rPr>
              <a:t>exhaustive coverage of Old Testament Hebrew words, as well as its unparalleled usage of cognate languages and the wealth of background sources consulted and quoted, render BDB and invaluable resource for all students of the Bible.</a:t>
            </a:r>
            <a:endParaRPr lang="en-US" sz="2800" dirty="0">
              <a:latin typeface="Tahoma" pitchFamily="34" charset="0"/>
              <a:ea typeface="Tahoma" pitchFamily="34" charset="0"/>
              <a:cs typeface="Tahoma" pitchFamily="34" charset="0"/>
            </a:endParaRPr>
          </a:p>
        </p:txBody>
      </p:sp>
      <p:pic>
        <p:nvPicPr>
          <p:cNvPr id="4100" name="Picture 4"/>
          <p:cNvPicPr>
            <a:picLocks noChangeAspect="1" noChangeArrowheads="1"/>
          </p:cNvPicPr>
          <p:nvPr/>
        </p:nvPicPr>
        <p:blipFill>
          <a:blip r:embed="rId2" cstate="print"/>
          <a:srcRect/>
          <a:stretch>
            <a:fillRect/>
          </a:stretch>
        </p:blipFill>
        <p:spPr bwMode="auto">
          <a:xfrm>
            <a:off x="7332228" y="1295401"/>
            <a:ext cx="1811771" cy="2438400"/>
          </a:xfrm>
          <a:prstGeom prst="rect">
            <a:avLst/>
          </a:prstGeom>
          <a:noFill/>
          <a:ln w="9525">
            <a:noFill/>
            <a:miter lim="800000"/>
            <a:headEnd/>
            <a:tailEnd/>
          </a:ln>
        </p:spPr>
      </p:pic>
      <p:sp>
        <p:nvSpPr>
          <p:cNvPr id="7" name="Slide Number Placeholder 6"/>
          <p:cNvSpPr>
            <a:spLocks noGrp="1"/>
          </p:cNvSpPr>
          <p:nvPr>
            <p:ph type="sldNum" sz="quarter" idx="15"/>
          </p:nvPr>
        </p:nvSpPr>
        <p:spPr/>
        <p:txBody>
          <a:bodyPr/>
          <a:lstStyle/>
          <a:p>
            <a:fld id="{065CC7CC-9272-4A09-9ABD-2B9726FF2212}"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8839200" cy="5181600"/>
          </a:xfrm>
        </p:spPr>
        <p:txBody>
          <a:bodyPr>
            <a:normAutofit lnSpcReduction="10000"/>
          </a:bodyPr>
          <a:lstStyle/>
          <a:p>
            <a:r>
              <a:rPr lang="en-US" sz="2800" dirty="0" smtClean="0">
                <a:latin typeface="Tahoma" pitchFamily="34" charset="0"/>
                <a:ea typeface="Tahoma" pitchFamily="34" charset="0"/>
                <a:cs typeface="Tahoma" pitchFamily="34" charset="0"/>
              </a:rPr>
              <a:t>For over seventy-five years </a:t>
            </a:r>
            <a:r>
              <a:rPr lang="en-US" sz="2800" i="1" dirty="0" smtClean="0">
                <a:latin typeface="Tahoma" pitchFamily="34" charset="0"/>
                <a:ea typeface="Tahoma" pitchFamily="34" charset="0"/>
                <a:cs typeface="Tahoma" pitchFamily="34" charset="0"/>
              </a:rPr>
              <a:t>Word                           Pictures in the New Testament</a:t>
            </a:r>
            <a:r>
              <a:rPr lang="en-US" sz="2800" dirty="0" smtClean="0">
                <a:latin typeface="Tahoma" pitchFamily="34" charset="0"/>
                <a:ea typeface="Tahoma" pitchFamily="34" charset="0"/>
                <a:cs typeface="Tahoma" pitchFamily="34" charset="0"/>
              </a:rPr>
              <a:t> has                            been a cornerstone of Bible                      scholarship. Now, the classic six-volume                     set has been condensed into a one-                  volume edition to make in-depth New                   </a:t>
            </a:r>
            <a:r>
              <a:rPr lang="en-US" sz="2800" spc="-150" dirty="0" smtClean="0">
                <a:latin typeface="Tahoma" pitchFamily="34" charset="0"/>
                <a:ea typeface="Tahoma" pitchFamily="34" charset="0"/>
                <a:cs typeface="Tahoma" pitchFamily="34" charset="0"/>
              </a:rPr>
              <a:t>Testa</a:t>
            </a:r>
            <a:r>
              <a:rPr lang="en-US" sz="2800" dirty="0" smtClean="0">
                <a:latin typeface="Tahoma" pitchFamily="34" charset="0"/>
                <a:ea typeface="Tahoma" pitchFamily="34" charset="0"/>
                <a:cs typeface="Tahoma" pitchFamily="34" charset="0"/>
              </a:rPr>
              <a:t>ment</a:t>
            </a:r>
            <a:r>
              <a:rPr lang="en-US" sz="2800" spc="-150" dirty="0" smtClean="0">
                <a:latin typeface="Tahoma" pitchFamily="34" charset="0"/>
                <a:ea typeface="Tahoma" pitchFamily="34" charset="0"/>
                <a:cs typeface="Tahoma" pitchFamily="34" charset="0"/>
              </a:rPr>
              <a:t> study </a:t>
            </a:r>
            <a:r>
              <a:rPr lang="en-US" sz="2800" dirty="0" smtClean="0">
                <a:latin typeface="Tahoma" pitchFamily="34" charset="0"/>
                <a:ea typeface="Tahoma" pitchFamily="34" charset="0"/>
                <a:cs typeface="Tahoma" pitchFamily="34" charset="0"/>
              </a:rPr>
              <a:t>accessible </a:t>
            </a:r>
            <a:r>
              <a:rPr lang="en-US" sz="2800" spc="-150" dirty="0" smtClean="0">
                <a:latin typeface="Tahoma" pitchFamily="34" charset="0"/>
                <a:ea typeface="Tahoma" pitchFamily="34" charset="0"/>
                <a:cs typeface="Tahoma" pitchFamily="34" charset="0"/>
              </a:rPr>
              <a:t>and </a:t>
            </a:r>
            <a:r>
              <a:rPr lang="en-US" sz="2800" dirty="0" smtClean="0">
                <a:latin typeface="Tahoma" pitchFamily="34" charset="0"/>
                <a:ea typeface="Tahoma" pitchFamily="34" charset="0"/>
                <a:cs typeface="Tahoma" pitchFamily="34" charset="0"/>
              </a:rPr>
              <a:t>enjoyable                         to a wider audience than ever. Each             New Testament book is carefully examined,               chapter by chapter, and accompanied               by the unique and unmistakable                          commentary of A.T. Robertson, a leading authority on the Greek New Testament. </a:t>
            </a:r>
          </a:p>
          <a:p>
            <a:endParaRPr lang="en-US" sz="2800" dirty="0">
              <a:latin typeface="Tahoma" pitchFamily="34" charset="0"/>
              <a:ea typeface="Tahoma" pitchFamily="34" charset="0"/>
              <a:cs typeface="Tahoma" pitchFamily="34" charset="0"/>
            </a:endParaRPr>
          </a:p>
        </p:txBody>
      </p:sp>
      <p:sp>
        <p:nvSpPr>
          <p:cNvPr id="3" name="Title 2"/>
          <p:cNvSpPr>
            <a:spLocks noGrp="1"/>
          </p:cNvSpPr>
          <p:nvPr>
            <p:ph type="title"/>
          </p:nvPr>
        </p:nvSpPr>
        <p:spPr>
          <a:xfrm>
            <a:off x="457200" y="152400"/>
            <a:ext cx="8229600" cy="1371600"/>
          </a:xfrm>
        </p:spPr>
        <p:txBody>
          <a:bodyPr>
            <a:noAutofit/>
          </a:bodyPr>
          <a:lstStyle/>
          <a:p>
            <a:pPr algn="ctr"/>
            <a:r>
              <a:rPr lang="en-US" sz="4400" dirty="0" smtClean="0">
                <a:latin typeface="Tahoma" pitchFamily="34" charset="0"/>
                <a:ea typeface="Tahoma" pitchFamily="34" charset="0"/>
                <a:cs typeface="Tahoma" pitchFamily="34" charset="0"/>
              </a:rPr>
              <a:t>WORD PICTURES IN THE NEW TESTAMENT</a:t>
            </a:r>
            <a:endParaRPr lang="en-US" sz="4400" dirty="0">
              <a:latin typeface="Tahoma" pitchFamily="34" charset="0"/>
              <a:ea typeface="Tahoma" pitchFamily="34" charset="0"/>
              <a:cs typeface="Tahoma"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6753225" y="1752600"/>
            <a:ext cx="2390775" cy="3867150"/>
          </a:xfrm>
          <a:prstGeom prst="rect">
            <a:avLst/>
          </a:prstGeom>
          <a:noFill/>
          <a:ln w="9525">
            <a:noFill/>
            <a:miter lim="800000"/>
            <a:headEnd/>
            <a:tailEnd/>
          </a:ln>
        </p:spPr>
      </p:pic>
      <p:sp>
        <p:nvSpPr>
          <p:cNvPr id="6" name="Slide Number Placeholder 5"/>
          <p:cNvSpPr>
            <a:spLocks noGrp="1"/>
          </p:cNvSpPr>
          <p:nvPr>
            <p:ph type="sldNum" sz="quarter" idx="15"/>
          </p:nvPr>
        </p:nvSpPr>
        <p:spPr/>
        <p:txBody>
          <a:bodyPr/>
          <a:lstStyle/>
          <a:p>
            <a:fld id="{065CC7CC-9272-4A09-9ABD-2B9726FF2212}"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9144000" cy="5410200"/>
          </a:xfrm>
        </p:spPr>
        <p:txBody>
          <a:bodyPr>
            <a:normAutofit/>
          </a:bodyPr>
          <a:lstStyle/>
          <a:p>
            <a:r>
              <a:rPr lang="en-US" sz="2800" dirty="0" smtClean="0">
                <a:solidFill>
                  <a:srgbClr val="FFFF00"/>
                </a:solidFill>
                <a:latin typeface="Tahoma" pitchFamily="34" charset="0"/>
                <a:ea typeface="Tahoma" pitchFamily="34" charset="0"/>
                <a:cs typeface="Tahoma" pitchFamily="34" charset="0"/>
              </a:rPr>
              <a:t>NASB DICTIONARY</a:t>
            </a:r>
          </a:p>
          <a:p>
            <a:r>
              <a:rPr lang="en-US" sz="2800" dirty="0" smtClean="0">
                <a:solidFill>
                  <a:srgbClr val="FFFF00"/>
                </a:solidFill>
                <a:latin typeface="Tahoma" pitchFamily="34" charset="0"/>
                <a:ea typeface="Tahoma" pitchFamily="34" charset="0"/>
                <a:cs typeface="Tahoma" pitchFamily="34" charset="0"/>
              </a:rPr>
              <a:t>STRONGS TALKING GREEK-HEBREW DICTIONARY</a:t>
            </a:r>
            <a:endParaRPr lang="en-US" sz="2800" dirty="0">
              <a:solidFill>
                <a:srgbClr val="FFFF00"/>
              </a:solidFill>
              <a:latin typeface="Tahoma" pitchFamily="34" charset="0"/>
              <a:ea typeface="Tahoma" pitchFamily="34" charset="0"/>
              <a:cs typeface="Tahoma" pitchFamily="34" charset="0"/>
            </a:endParaRPr>
          </a:p>
        </p:txBody>
      </p:sp>
      <p:sp>
        <p:nvSpPr>
          <p:cNvPr id="3" name="Title 2"/>
          <p:cNvSpPr>
            <a:spLocks noGrp="1"/>
          </p:cNvSpPr>
          <p:nvPr>
            <p:ph type="title"/>
          </p:nvPr>
        </p:nvSpPr>
        <p:spPr>
          <a:xfrm>
            <a:off x="457200" y="152400"/>
            <a:ext cx="8229600" cy="1066800"/>
          </a:xfrm>
        </p:spPr>
        <p:txBody>
          <a:bodyPr>
            <a:normAutofit/>
          </a:bodyPr>
          <a:lstStyle/>
          <a:p>
            <a:pPr algn="ctr"/>
            <a:r>
              <a:rPr lang="en-US" sz="4800" dirty="0" smtClean="0">
                <a:latin typeface="Tahoma" pitchFamily="34" charset="0"/>
                <a:ea typeface="Tahoma" pitchFamily="34" charset="0"/>
                <a:cs typeface="Tahoma" pitchFamily="34" charset="0"/>
              </a:rPr>
              <a:t>THE BASICS</a:t>
            </a:r>
            <a:endParaRPr lang="en-US" sz="4800" dirty="0">
              <a:latin typeface="Tahoma" pitchFamily="34" charset="0"/>
              <a:ea typeface="Tahoma" pitchFamily="34" charset="0"/>
              <a:cs typeface="Tahoma" pitchFamily="34" charset="0"/>
            </a:endParaRPr>
          </a:p>
        </p:txBody>
      </p:sp>
      <p:pic>
        <p:nvPicPr>
          <p:cNvPr id="8194" name="Picture 2"/>
          <p:cNvPicPr>
            <a:picLocks noChangeAspect="1" noChangeArrowheads="1"/>
          </p:cNvPicPr>
          <p:nvPr/>
        </p:nvPicPr>
        <p:blipFill>
          <a:blip r:embed="rId2" cstate="print"/>
          <a:srcRect/>
          <a:stretch>
            <a:fillRect/>
          </a:stretch>
        </p:blipFill>
        <p:spPr bwMode="auto">
          <a:xfrm>
            <a:off x="5105400" y="2711824"/>
            <a:ext cx="2514600" cy="340210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1295400" y="2743200"/>
            <a:ext cx="2521154" cy="3371850"/>
          </a:xfrm>
          <a:prstGeom prst="rect">
            <a:avLst/>
          </a:prstGeom>
          <a:noFill/>
          <a:ln w="9525">
            <a:noFill/>
            <a:miter lim="800000"/>
            <a:headEnd/>
            <a:tailEnd/>
          </a:ln>
        </p:spPr>
      </p:pic>
      <p:sp>
        <p:nvSpPr>
          <p:cNvPr id="7" name="Slide Number Placeholder 6"/>
          <p:cNvSpPr>
            <a:spLocks noGrp="1"/>
          </p:cNvSpPr>
          <p:nvPr>
            <p:ph type="sldNum" sz="quarter" idx="15"/>
          </p:nvPr>
        </p:nvSpPr>
        <p:spPr/>
        <p:txBody>
          <a:bodyPr/>
          <a:lstStyle/>
          <a:p>
            <a:fld id="{065CC7CC-9272-4A09-9ABD-2B9726FF2212}" type="slidenum">
              <a:rPr lang="en-US" smtClean="0"/>
              <a:pPr/>
              <a:t>17</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90600"/>
          </a:xfrm>
        </p:spPr>
        <p:txBody>
          <a:bodyPr/>
          <a:lstStyle/>
          <a:p>
            <a:pPr algn="ctr"/>
            <a:r>
              <a:rPr lang="en-US" dirty="0" smtClean="0">
                <a:latin typeface="Tahoma" pitchFamily="34" charset="0"/>
                <a:ea typeface="Tahoma" pitchFamily="34" charset="0"/>
                <a:cs typeface="Tahoma" pitchFamily="34" charset="0"/>
              </a:rPr>
              <a:t>TRANSLATION</a:t>
            </a:r>
            <a:endParaRPr lang="en-US" dirty="0">
              <a:latin typeface="Tahoma" pitchFamily="34" charset="0"/>
              <a:ea typeface="Tahoma" pitchFamily="34" charset="0"/>
              <a:cs typeface="Tahoma" pitchFamily="34"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914400" y="1371600"/>
            <a:ext cx="7010400" cy="4003378"/>
          </a:xfrm>
          <a:prstGeom prst="rect">
            <a:avLst/>
          </a:prstGeom>
          <a:noFill/>
          <a:ln w="9525">
            <a:noFill/>
            <a:miter lim="800000"/>
            <a:headEnd/>
            <a:tailEnd/>
          </a:ln>
        </p:spPr>
      </p:pic>
      <p:sp>
        <p:nvSpPr>
          <p:cNvPr id="5" name="TextBox 4"/>
          <p:cNvSpPr txBox="1"/>
          <p:nvPr/>
        </p:nvSpPr>
        <p:spPr>
          <a:xfrm>
            <a:off x="533400" y="5638800"/>
            <a:ext cx="8234305" cy="954107"/>
          </a:xfrm>
          <a:prstGeom prst="rect">
            <a:avLst/>
          </a:prstGeom>
          <a:noFill/>
        </p:spPr>
        <p:txBody>
          <a:bodyPr wrap="none" rtlCol="0">
            <a:spAutoFit/>
          </a:bodyPr>
          <a:lstStyle/>
          <a:p>
            <a:r>
              <a:rPr lang="en-US" sz="2800" dirty="0" smtClean="0">
                <a:latin typeface="Tahoma" pitchFamily="34" charset="0"/>
                <a:ea typeface="Tahoma" pitchFamily="34" charset="0"/>
                <a:cs typeface="Tahoma" pitchFamily="34" charset="0"/>
              </a:rPr>
              <a:t>Not all translations have tools that are keyed to </a:t>
            </a:r>
          </a:p>
          <a:p>
            <a:r>
              <a:rPr lang="en-US" sz="2800" dirty="0" smtClean="0">
                <a:latin typeface="Tahoma" pitchFamily="34" charset="0"/>
                <a:ea typeface="Tahoma" pitchFamily="34" charset="0"/>
                <a:cs typeface="Tahoma" pitchFamily="34" charset="0"/>
              </a:rPr>
              <a:t>them; it is important to choose a translation wisely</a:t>
            </a:r>
            <a:endParaRPr lang="en-US" sz="2800" dirty="0">
              <a:latin typeface="Tahoma" pitchFamily="34" charset="0"/>
              <a:ea typeface="Tahoma" pitchFamily="34" charset="0"/>
              <a:cs typeface="Tahoma" pitchFamily="34" charset="0"/>
            </a:endParaRPr>
          </a:p>
        </p:txBody>
      </p:sp>
      <p:sp>
        <p:nvSpPr>
          <p:cNvPr id="7" name="Slide Number Placeholder 6"/>
          <p:cNvSpPr>
            <a:spLocks noGrp="1"/>
          </p:cNvSpPr>
          <p:nvPr>
            <p:ph type="sldNum" sz="quarter" idx="15"/>
          </p:nvPr>
        </p:nvSpPr>
        <p:spPr/>
        <p:txBody>
          <a:bodyPr/>
          <a:lstStyle/>
          <a:p>
            <a:fld id="{065CC7CC-9272-4A09-9ABD-2B9726FF2212}"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991600" cy="5638800"/>
          </a:xfrm>
        </p:spPr>
        <p:txBody>
          <a:bodyPr>
            <a:normAutofit/>
          </a:bodyPr>
          <a:lstStyle/>
          <a:p>
            <a:r>
              <a:rPr lang="en-US" sz="2800" dirty="0" smtClean="0">
                <a:solidFill>
                  <a:srgbClr val="FFFF00"/>
                </a:solidFill>
                <a:latin typeface="Tahoma" pitchFamily="34" charset="0"/>
                <a:ea typeface="Tahoma" pitchFamily="34" charset="0"/>
                <a:cs typeface="Tahoma" pitchFamily="34" charset="0"/>
              </a:rPr>
              <a:t>Exegesis: </a:t>
            </a:r>
            <a:r>
              <a:rPr lang="en-US" sz="2800" dirty="0" smtClean="0">
                <a:latin typeface="Tahoma" pitchFamily="34" charset="0"/>
                <a:ea typeface="Tahoma" pitchFamily="34" charset="0"/>
                <a:cs typeface="Tahoma" pitchFamily="34" charset="0"/>
              </a:rPr>
              <a:t>to bring out of the text what was originally meant; answers the question: “what does it say?”</a:t>
            </a:r>
          </a:p>
          <a:p>
            <a:r>
              <a:rPr lang="en-US" sz="2800" dirty="0" smtClean="0">
                <a:solidFill>
                  <a:srgbClr val="FFFF00"/>
                </a:solidFill>
                <a:latin typeface="Tahoma" pitchFamily="34" charset="0"/>
                <a:ea typeface="Tahoma" pitchFamily="34" charset="0"/>
                <a:cs typeface="Tahoma" pitchFamily="34" charset="0"/>
              </a:rPr>
              <a:t>Hermeneutics: </a:t>
            </a:r>
            <a:r>
              <a:rPr lang="en-US" sz="2800" dirty="0" smtClean="0">
                <a:latin typeface="Tahoma" pitchFamily="34" charset="0"/>
                <a:ea typeface="Tahoma" pitchFamily="34" charset="0"/>
                <a:cs typeface="Tahoma" pitchFamily="34" charset="0"/>
              </a:rPr>
              <a:t>to interpret; answers the question, “what did it originally mean?”</a:t>
            </a:r>
          </a:p>
          <a:p>
            <a:r>
              <a:rPr lang="en-US" sz="2800" dirty="0" err="1" smtClean="0">
                <a:solidFill>
                  <a:srgbClr val="FFFF00"/>
                </a:solidFill>
                <a:latin typeface="Tahoma" pitchFamily="34" charset="0"/>
                <a:ea typeface="Tahoma" pitchFamily="34" charset="0"/>
                <a:cs typeface="Tahoma" pitchFamily="34" charset="0"/>
              </a:rPr>
              <a:t>Principlization</a:t>
            </a:r>
            <a:r>
              <a:rPr lang="en-US" sz="2800" dirty="0" smtClean="0">
                <a:solidFill>
                  <a:srgbClr val="FFFF00"/>
                </a:solidFill>
                <a:latin typeface="Tahoma" pitchFamily="34" charset="0"/>
                <a:ea typeface="Tahoma" pitchFamily="34" charset="0"/>
                <a:cs typeface="Tahoma" pitchFamily="34" charset="0"/>
              </a:rPr>
              <a:t>: </a:t>
            </a:r>
            <a:r>
              <a:rPr lang="en-US" sz="2800" dirty="0" smtClean="0">
                <a:latin typeface="Tahoma" pitchFamily="34" charset="0"/>
                <a:ea typeface="Tahoma" pitchFamily="34" charset="0"/>
                <a:cs typeface="Tahoma" pitchFamily="34" charset="0"/>
              </a:rPr>
              <a:t>takes the information from the first two and forms permanent principles from it</a:t>
            </a:r>
          </a:p>
          <a:p>
            <a:r>
              <a:rPr lang="en-US" sz="2800" dirty="0" smtClean="0">
                <a:solidFill>
                  <a:srgbClr val="FFFF00"/>
                </a:solidFill>
                <a:latin typeface="Tahoma" pitchFamily="34" charset="0"/>
                <a:ea typeface="Tahoma" pitchFamily="34" charset="0"/>
                <a:cs typeface="Tahoma" pitchFamily="34" charset="0"/>
              </a:rPr>
              <a:t>Application: </a:t>
            </a:r>
            <a:r>
              <a:rPr lang="en-US" sz="2800" dirty="0" smtClean="0">
                <a:latin typeface="Tahoma" pitchFamily="34" charset="0"/>
                <a:ea typeface="Tahoma" pitchFamily="34" charset="0"/>
                <a:cs typeface="Tahoma" pitchFamily="34" charset="0"/>
              </a:rPr>
              <a:t>applies conclusions about how the permanent principles apply in a given situation</a:t>
            </a:r>
          </a:p>
          <a:p>
            <a:r>
              <a:rPr lang="en-US" sz="2800" dirty="0" smtClean="0">
                <a:solidFill>
                  <a:srgbClr val="FFFF00"/>
                </a:solidFill>
                <a:latin typeface="Tahoma" pitchFamily="34" charset="0"/>
                <a:ea typeface="Tahoma" pitchFamily="34" charset="0"/>
                <a:cs typeface="Tahoma" pitchFamily="34" charset="0"/>
              </a:rPr>
              <a:t>Lexicon: </a:t>
            </a:r>
            <a:r>
              <a:rPr lang="en-US" sz="2800" dirty="0" smtClean="0">
                <a:latin typeface="Tahoma" pitchFamily="34" charset="0"/>
                <a:ea typeface="Tahoma" pitchFamily="34" charset="0"/>
                <a:cs typeface="Tahoma" pitchFamily="34" charset="0"/>
              </a:rPr>
              <a:t>an alphabetical listing of words in the vocabulary of a particular language, along with meanings</a:t>
            </a:r>
            <a:endParaRPr lang="en-US" sz="2800" dirty="0">
              <a:latin typeface="Tahoma" pitchFamily="34" charset="0"/>
              <a:ea typeface="Tahoma" pitchFamily="34" charset="0"/>
              <a:cs typeface="Tahoma" pitchFamily="34" charset="0"/>
            </a:endParaRPr>
          </a:p>
        </p:txBody>
      </p:sp>
      <p:sp>
        <p:nvSpPr>
          <p:cNvPr id="3" name="Title 2"/>
          <p:cNvSpPr>
            <a:spLocks noGrp="1"/>
          </p:cNvSpPr>
          <p:nvPr>
            <p:ph type="title"/>
          </p:nvPr>
        </p:nvSpPr>
        <p:spPr>
          <a:xfrm>
            <a:off x="457200" y="152400"/>
            <a:ext cx="8229600" cy="1066800"/>
          </a:xfrm>
        </p:spPr>
        <p:txBody>
          <a:bodyPr/>
          <a:lstStyle/>
          <a:p>
            <a:pPr algn="ctr"/>
            <a:r>
              <a:rPr lang="en-US" dirty="0" smtClean="0">
                <a:latin typeface="Tahoma" pitchFamily="34" charset="0"/>
                <a:ea typeface="Tahoma" pitchFamily="34" charset="0"/>
                <a:cs typeface="Tahoma" pitchFamily="34" charset="0"/>
              </a:rPr>
              <a:t>BASIC DEFINITIONS</a:t>
            </a:r>
            <a:endParaRPr lang="en-US" dirty="0">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5"/>
          </p:nvPr>
        </p:nvSpPr>
        <p:spPr/>
        <p:txBody>
          <a:bodyPr/>
          <a:lstStyle/>
          <a:p>
            <a:fld id="{065CC7CC-9272-4A09-9ABD-2B9726FF2212}"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763000" cy="5486400"/>
          </a:xfrm>
        </p:spPr>
        <p:txBody>
          <a:bodyPr>
            <a:normAutofit/>
          </a:bodyPr>
          <a:lstStyle/>
          <a:p>
            <a:r>
              <a:rPr lang="en-US" sz="2800" dirty="0" smtClean="0">
                <a:solidFill>
                  <a:srgbClr val="FFFF00"/>
                </a:solidFill>
                <a:latin typeface="Tahoma" pitchFamily="34" charset="0"/>
                <a:ea typeface="Tahoma" pitchFamily="34" charset="0"/>
                <a:cs typeface="Tahoma" pitchFamily="34" charset="0"/>
              </a:rPr>
              <a:t>Concordanc</a:t>
            </a:r>
            <a:r>
              <a:rPr lang="en-US" sz="2800" spc="-150" dirty="0" smtClean="0">
                <a:solidFill>
                  <a:srgbClr val="FFFF00"/>
                </a:solidFill>
                <a:latin typeface="Tahoma" pitchFamily="34" charset="0"/>
                <a:ea typeface="Tahoma" pitchFamily="34" charset="0"/>
                <a:cs typeface="Tahoma" pitchFamily="34" charset="0"/>
              </a:rPr>
              <a:t>e:</a:t>
            </a:r>
            <a:r>
              <a:rPr lang="en-US" sz="2800" spc="-150" dirty="0" smtClean="0">
                <a:latin typeface="Tahoma" pitchFamily="34" charset="0"/>
                <a:ea typeface="Tahoma" pitchFamily="34" charset="0"/>
                <a:cs typeface="Tahoma" pitchFamily="34" charset="0"/>
              </a:rPr>
              <a:t> </a:t>
            </a:r>
            <a:r>
              <a:rPr lang="en-US" sz="2800" dirty="0" smtClean="0">
                <a:latin typeface="Tahoma" pitchFamily="34" charset="0"/>
                <a:ea typeface="Tahoma" pitchFamily="34" charset="0"/>
                <a:cs typeface="Tahoma" pitchFamily="34" charset="0"/>
              </a:rPr>
              <a:t>alphabetica</a:t>
            </a:r>
            <a:r>
              <a:rPr lang="en-US" sz="2800" spc="-150" dirty="0" smtClean="0">
                <a:latin typeface="Tahoma" pitchFamily="34" charset="0"/>
                <a:ea typeface="Tahoma" pitchFamily="34" charset="0"/>
                <a:cs typeface="Tahoma" pitchFamily="34" charset="0"/>
              </a:rPr>
              <a:t>l </a:t>
            </a:r>
            <a:r>
              <a:rPr lang="en-US" sz="2800" dirty="0" smtClean="0">
                <a:latin typeface="Tahoma" pitchFamily="34" charset="0"/>
                <a:ea typeface="Tahoma" pitchFamily="34" charset="0"/>
                <a:cs typeface="Tahoma" pitchFamily="34" charset="0"/>
              </a:rPr>
              <a:t>list of words with numbers </a:t>
            </a:r>
          </a:p>
          <a:p>
            <a:r>
              <a:rPr lang="en-US" sz="2800" dirty="0" smtClean="0">
                <a:solidFill>
                  <a:srgbClr val="FFFF00"/>
                </a:solidFill>
                <a:latin typeface="Tahoma" pitchFamily="34" charset="0"/>
                <a:ea typeface="Tahoma" pitchFamily="34" charset="0"/>
                <a:cs typeface="Tahoma" pitchFamily="34" charset="0"/>
              </a:rPr>
              <a:t>Book (EXAMPLE)</a:t>
            </a:r>
          </a:p>
          <a:p>
            <a:r>
              <a:rPr lang="el-GR" sz="2800" dirty="0" smtClean="0">
                <a:latin typeface="Tahoma" pitchFamily="34" charset="0"/>
                <a:ea typeface="Tahoma" pitchFamily="34" charset="0"/>
                <a:cs typeface="Tahoma" pitchFamily="34" charset="0"/>
              </a:rPr>
              <a:t>βιβλίον </a:t>
            </a:r>
            <a:r>
              <a:rPr lang="en-US" sz="2800" dirty="0" err="1" smtClean="0">
                <a:latin typeface="Tahoma" pitchFamily="34" charset="0"/>
                <a:ea typeface="Tahoma" pitchFamily="34" charset="0"/>
                <a:cs typeface="Tahoma" pitchFamily="34" charset="0"/>
              </a:rPr>
              <a:t>biblion</a:t>
            </a:r>
            <a:r>
              <a:rPr lang="en-US" sz="2800" dirty="0" smtClean="0">
                <a:latin typeface="Tahoma" pitchFamily="34" charset="0"/>
                <a:ea typeface="Tahoma" pitchFamily="34" charset="0"/>
                <a:cs typeface="Tahoma" pitchFamily="34" charset="0"/>
              </a:rPr>
              <a:t> </a:t>
            </a:r>
            <a:r>
              <a:rPr lang="en-US" sz="2800" dirty="0" smtClean="0">
                <a:latin typeface="Tahoma" pitchFamily="34" charset="0"/>
                <a:ea typeface="Tahoma" pitchFamily="34" charset="0"/>
                <a:cs typeface="Tahoma" pitchFamily="34" charset="0"/>
                <a:hlinkClick r:id="rId2"/>
              </a:rPr>
              <a:t>&lt;G975&gt;</a:t>
            </a:r>
            <a:r>
              <a:rPr lang="en-US" sz="2800" dirty="0" smtClean="0">
                <a:latin typeface="Tahoma" pitchFamily="34" charset="0"/>
                <a:ea typeface="Tahoma" pitchFamily="34" charset="0"/>
                <a:cs typeface="Tahoma" pitchFamily="34" charset="0"/>
              </a:rPr>
              <a:t> 29 </a:t>
            </a:r>
          </a:p>
          <a:p>
            <a:r>
              <a:rPr lang="el-GR" sz="2800" dirty="0" smtClean="0">
                <a:latin typeface="Tahoma" pitchFamily="34" charset="0"/>
                <a:ea typeface="Tahoma" pitchFamily="34" charset="0"/>
                <a:cs typeface="Tahoma" pitchFamily="34" charset="0"/>
              </a:rPr>
              <a:t>βίβλος </a:t>
            </a:r>
            <a:r>
              <a:rPr lang="en-US" sz="2800" dirty="0" err="1" smtClean="0">
                <a:latin typeface="Tahoma" pitchFamily="34" charset="0"/>
                <a:ea typeface="Tahoma" pitchFamily="34" charset="0"/>
                <a:cs typeface="Tahoma" pitchFamily="34" charset="0"/>
              </a:rPr>
              <a:t>biblos</a:t>
            </a:r>
            <a:r>
              <a:rPr lang="en-US" sz="2800" dirty="0" smtClean="0">
                <a:latin typeface="Tahoma" pitchFamily="34" charset="0"/>
                <a:ea typeface="Tahoma" pitchFamily="34" charset="0"/>
                <a:cs typeface="Tahoma" pitchFamily="34" charset="0"/>
              </a:rPr>
              <a:t> </a:t>
            </a:r>
            <a:r>
              <a:rPr lang="en-US" sz="2800" dirty="0" smtClean="0">
                <a:latin typeface="Tahoma" pitchFamily="34" charset="0"/>
                <a:ea typeface="Tahoma" pitchFamily="34" charset="0"/>
                <a:cs typeface="Tahoma" pitchFamily="34" charset="0"/>
                <a:hlinkClick r:id="rId3"/>
              </a:rPr>
              <a:t>&lt;G976&gt;</a:t>
            </a:r>
            <a:r>
              <a:rPr lang="en-US" sz="2800" dirty="0" smtClean="0">
                <a:latin typeface="Tahoma" pitchFamily="34" charset="0"/>
                <a:ea typeface="Tahoma" pitchFamily="34" charset="0"/>
                <a:cs typeface="Tahoma" pitchFamily="34" charset="0"/>
              </a:rPr>
              <a:t> 13 </a:t>
            </a:r>
          </a:p>
          <a:p>
            <a:r>
              <a:rPr lang="en-US" sz="2800" dirty="0" smtClean="0">
                <a:latin typeface="Tahoma" pitchFamily="34" charset="0"/>
                <a:ea typeface="Tahoma" pitchFamily="34" charset="0"/>
                <a:cs typeface="Tahoma" pitchFamily="34" charset="0"/>
              </a:rPr>
              <a:t>‏</a:t>
            </a:r>
            <a:r>
              <a:rPr lang="he-IL" sz="2800" dirty="0" smtClean="0">
                <a:latin typeface="Tahoma" pitchFamily="34" charset="0"/>
                <a:ea typeface="Tahoma" pitchFamily="34" charset="0"/>
                <a:cs typeface="Tahoma" pitchFamily="34" charset="0"/>
              </a:rPr>
              <a:t>סֵפֶר‎ </a:t>
            </a:r>
            <a:r>
              <a:rPr lang="en-US" sz="2800" dirty="0" err="1" smtClean="0">
                <a:latin typeface="Tahoma" pitchFamily="34" charset="0"/>
                <a:ea typeface="Tahoma" pitchFamily="34" charset="0"/>
                <a:cs typeface="Tahoma" pitchFamily="34" charset="0"/>
              </a:rPr>
              <a:t>sēper</a:t>
            </a:r>
            <a:r>
              <a:rPr lang="en-US" sz="2800" dirty="0" smtClean="0">
                <a:latin typeface="Tahoma" pitchFamily="34" charset="0"/>
                <a:ea typeface="Tahoma" pitchFamily="34" charset="0"/>
                <a:cs typeface="Tahoma" pitchFamily="34" charset="0"/>
              </a:rPr>
              <a:t> </a:t>
            </a:r>
            <a:r>
              <a:rPr lang="en-US" sz="2800" dirty="0" smtClean="0">
                <a:latin typeface="Tahoma" pitchFamily="34" charset="0"/>
                <a:ea typeface="Tahoma" pitchFamily="34" charset="0"/>
                <a:cs typeface="Tahoma" pitchFamily="34" charset="0"/>
                <a:hlinkClick r:id="rId4"/>
              </a:rPr>
              <a:t>&lt;H5612&gt;</a:t>
            </a:r>
            <a:r>
              <a:rPr lang="en-US" sz="2800" dirty="0" smtClean="0">
                <a:latin typeface="Tahoma" pitchFamily="34" charset="0"/>
                <a:ea typeface="Tahoma" pitchFamily="34" charset="0"/>
                <a:cs typeface="Tahoma" pitchFamily="34" charset="0"/>
              </a:rPr>
              <a:t> 138 </a:t>
            </a:r>
          </a:p>
          <a:p>
            <a:r>
              <a:rPr lang="en-US" sz="2800" dirty="0" smtClean="0">
                <a:latin typeface="Tahoma" pitchFamily="34" charset="0"/>
                <a:ea typeface="Tahoma" pitchFamily="34" charset="0"/>
                <a:cs typeface="Tahoma" pitchFamily="34" charset="0"/>
              </a:rPr>
              <a:t>‏</a:t>
            </a:r>
            <a:r>
              <a:rPr lang="he-IL" sz="2800" dirty="0" smtClean="0">
                <a:latin typeface="Tahoma" pitchFamily="34" charset="0"/>
                <a:ea typeface="Tahoma" pitchFamily="34" charset="0"/>
                <a:cs typeface="Tahoma" pitchFamily="34" charset="0"/>
              </a:rPr>
              <a:t>סְפַר</a:t>
            </a:r>
            <a:r>
              <a:rPr lang="en-US" sz="2800" dirty="0" err="1" smtClean="0">
                <a:latin typeface="Tahoma" pitchFamily="34" charset="0"/>
                <a:ea typeface="Tahoma" pitchFamily="34" charset="0"/>
                <a:cs typeface="Tahoma" pitchFamily="34" charset="0"/>
              </a:rPr>
              <a:t>separ</a:t>
            </a:r>
            <a:r>
              <a:rPr lang="en-US" sz="2800" dirty="0" smtClean="0">
                <a:latin typeface="Tahoma" pitchFamily="34" charset="0"/>
                <a:ea typeface="Tahoma" pitchFamily="34" charset="0"/>
                <a:cs typeface="Tahoma" pitchFamily="34" charset="0"/>
              </a:rPr>
              <a:t> </a:t>
            </a:r>
            <a:r>
              <a:rPr lang="en-US" sz="2800" dirty="0" smtClean="0">
                <a:latin typeface="Tahoma" pitchFamily="34" charset="0"/>
                <a:ea typeface="Tahoma" pitchFamily="34" charset="0"/>
                <a:cs typeface="Tahoma" pitchFamily="34" charset="0"/>
                <a:hlinkClick r:id="rId5"/>
              </a:rPr>
              <a:t>&lt;H5609&gt;</a:t>
            </a:r>
            <a:r>
              <a:rPr lang="en-US" sz="2800" dirty="0" smtClean="0">
                <a:latin typeface="Tahoma" pitchFamily="34" charset="0"/>
                <a:ea typeface="Tahoma" pitchFamily="34" charset="0"/>
                <a:cs typeface="Tahoma" pitchFamily="34" charset="0"/>
              </a:rPr>
              <a:t> 4 </a:t>
            </a:r>
          </a:p>
          <a:p>
            <a:r>
              <a:rPr lang="en-US" sz="2800" dirty="0" smtClean="0">
                <a:latin typeface="Tahoma" pitchFamily="34" charset="0"/>
                <a:ea typeface="Tahoma" pitchFamily="34" charset="0"/>
                <a:cs typeface="Tahoma" pitchFamily="34" charset="0"/>
              </a:rPr>
              <a:t>Some concordances will list every scripture where the word occurs</a:t>
            </a:r>
          </a:p>
          <a:p>
            <a:r>
              <a:rPr lang="en-US" sz="2800" dirty="0" smtClean="0">
                <a:solidFill>
                  <a:srgbClr val="FFFF00"/>
                </a:solidFill>
                <a:latin typeface="Tahoma" pitchFamily="34" charset="0"/>
                <a:ea typeface="Tahoma" pitchFamily="34" charset="0"/>
                <a:cs typeface="Tahoma" pitchFamily="34" charset="0"/>
              </a:rPr>
              <a:t>Book: (EXAMPLE)</a:t>
            </a:r>
          </a:p>
          <a:p>
            <a:r>
              <a:rPr lang="en-US" sz="2800" dirty="0" smtClean="0">
                <a:latin typeface="Tahoma" pitchFamily="34" charset="0"/>
                <a:ea typeface="Tahoma" pitchFamily="34" charset="0"/>
                <a:cs typeface="Tahoma" pitchFamily="34" charset="0"/>
              </a:rPr>
              <a:t>Luke 3:4          </a:t>
            </a:r>
            <a:r>
              <a:rPr lang="en-US" sz="2800" dirty="0" err="1" smtClean="0">
                <a:latin typeface="Tahoma" pitchFamily="34" charset="0"/>
                <a:ea typeface="Tahoma" pitchFamily="34" charset="0"/>
                <a:cs typeface="Tahoma" pitchFamily="34" charset="0"/>
              </a:rPr>
              <a:t>biblos</a:t>
            </a:r>
            <a:r>
              <a:rPr lang="en-US" sz="2800" dirty="0" smtClean="0">
                <a:latin typeface="Tahoma" pitchFamily="34" charset="0"/>
                <a:ea typeface="Tahoma" pitchFamily="34" charset="0"/>
                <a:cs typeface="Tahoma" pitchFamily="34" charset="0"/>
              </a:rPr>
              <a:t>   G976</a:t>
            </a:r>
          </a:p>
          <a:p>
            <a:r>
              <a:rPr lang="en-US" sz="2800" dirty="0" smtClean="0">
                <a:latin typeface="Tahoma" pitchFamily="34" charset="0"/>
                <a:ea typeface="Tahoma" pitchFamily="34" charset="0"/>
                <a:cs typeface="Tahoma" pitchFamily="34" charset="0"/>
              </a:rPr>
              <a:t>Revelation 5:1  </a:t>
            </a:r>
            <a:r>
              <a:rPr lang="en-US" sz="2800" dirty="0" err="1" smtClean="0">
                <a:latin typeface="Tahoma" pitchFamily="34" charset="0"/>
                <a:ea typeface="Tahoma" pitchFamily="34" charset="0"/>
                <a:cs typeface="Tahoma" pitchFamily="34" charset="0"/>
              </a:rPr>
              <a:t>blblion</a:t>
            </a:r>
            <a:r>
              <a:rPr lang="en-US" sz="2800" dirty="0" smtClean="0">
                <a:latin typeface="Tahoma" pitchFamily="34" charset="0"/>
                <a:ea typeface="Tahoma" pitchFamily="34" charset="0"/>
                <a:cs typeface="Tahoma" pitchFamily="34" charset="0"/>
              </a:rPr>
              <a:t>  G975 </a:t>
            </a:r>
            <a:endParaRPr lang="en-US" sz="2800" dirty="0">
              <a:latin typeface="Tahoma" pitchFamily="34" charset="0"/>
              <a:ea typeface="Tahoma" pitchFamily="34" charset="0"/>
              <a:cs typeface="Tahoma" pitchFamily="34" charset="0"/>
            </a:endParaRPr>
          </a:p>
        </p:txBody>
      </p:sp>
      <p:sp>
        <p:nvSpPr>
          <p:cNvPr id="3" name="Title 2"/>
          <p:cNvSpPr>
            <a:spLocks noGrp="1"/>
          </p:cNvSpPr>
          <p:nvPr>
            <p:ph type="title"/>
          </p:nvPr>
        </p:nvSpPr>
        <p:spPr>
          <a:xfrm>
            <a:off x="457200" y="152400"/>
            <a:ext cx="8229600" cy="990600"/>
          </a:xfrm>
        </p:spPr>
        <p:txBody>
          <a:bodyPr/>
          <a:lstStyle/>
          <a:p>
            <a:pPr algn="ctr"/>
            <a:r>
              <a:rPr lang="en-US" dirty="0" smtClean="0">
                <a:latin typeface="Tahoma" pitchFamily="34" charset="0"/>
                <a:ea typeface="Tahoma" pitchFamily="34" charset="0"/>
                <a:cs typeface="Tahoma" pitchFamily="34" charset="0"/>
              </a:rPr>
              <a:t>BASIC DEFINITIONS</a:t>
            </a:r>
            <a:endParaRPr lang="en-US" dirty="0">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5"/>
          </p:nvPr>
        </p:nvSpPr>
        <p:spPr/>
        <p:txBody>
          <a:bodyPr/>
          <a:lstStyle/>
          <a:p>
            <a:fld id="{065CC7CC-9272-4A09-9ABD-2B9726FF2212}"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839200" cy="5715000"/>
          </a:xfrm>
        </p:spPr>
        <p:txBody>
          <a:bodyPr>
            <a:noAutofit/>
          </a:bodyPr>
          <a:lstStyle/>
          <a:p>
            <a:pPr>
              <a:lnSpc>
                <a:spcPct val="95000"/>
              </a:lnSpc>
              <a:spcBef>
                <a:spcPts val="400"/>
              </a:spcBef>
            </a:pPr>
            <a:r>
              <a:rPr lang="en-US" sz="2800" dirty="0" smtClean="0">
                <a:solidFill>
                  <a:srgbClr val="FFFF00"/>
                </a:solidFill>
                <a:latin typeface="Tahoma" pitchFamily="34" charset="0"/>
                <a:ea typeface="Tahoma" pitchFamily="34" charset="0"/>
                <a:cs typeface="Tahoma" pitchFamily="34" charset="0"/>
              </a:rPr>
              <a:t>Bible Dictionary (EXAMPLE)</a:t>
            </a:r>
          </a:p>
          <a:p>
            <a:pPr>
              <a:lnSpc>
                <a:spcPct val="95000"/>
              </a:lnSpc>
              <a:spcBef>
                <a:spcPts val="400"/>
              </a:spcBef>
            </a:pPr>
            <a:r>
              <a:rPr lang="en-US" sz="2800" dirty="0" smtClean="0">
                <a:latin typeface="Tahoma" pitchFamily="34" charset="0"/>
                <a:ea typeface="Tahoma" pitchFamily="34" charset="0"/>
                <a:cs typeface="Tahoma" pitchFamily="34" charset="0"/>
              </a:rPr>
              <a:t>Greek Strong's Number: 976</a:t>
            </a:r>
          </a:p>
          <a:p>
            <a:pPr>
              <a:lnSpc>
                <a:spcPct val="95000"/>
              </a:lnSpc>
              <a:spcBef>
                <a:spcPts val="400"/>
              </a:spcBef>
            </a:pPr>
            <a:r>
              <a:rPr lang="en-US" sz="2800" dirty="0" smtClean="0">
                <a:latin typeface="Tahoma" pitchFamily="34" charset="0"/>
                <a:ea typeface="Tahoma" pitchFamily="34" charset="0"/>
                <a:cs typeface="Tahoma" pitchFamily="34" charset="0"/>
              </a:rPr>
              <a:t>Greek Word: </a:t>
            </a:r>
            <a:r>
              <a:rPr lang="en-US" sz="2800" dirty="0" err="1" smtClean="0">
                <a:latin typeface="Tahoma" pitchFamily="34" charset="0"/>
                <a:ea typeface="Tahoma" pitchFamily="34" charset="0"/>
                <a:cs typeface="Tahoma" pitchFamily="34" charset="0"/>
              </a:rPr>
              <a:t>βίβλος</a:t>
            </a:r>
            <a:endParaRPr lang="en-US" sz="2800" dirty="0" smtClean="0">
              <a:latin typeface="Tahoma" pitchFamily="34" charset="0"/>
              <a:ea typeface="Tahoma" pitchFamily="34" charset="0"/>
              <a:cs typeface="Tahoma" pitchFamily="34" charset="0"/>
            </a:endParaRPr>
          </a:p>
          <a:p>
            <a:pPr>
              <a:lnSpc>
                <a:spcPct val="95000"/>
              </a:lnSpc>
              <a:spcBef>
                <a:spcPts val="400"/>
              </a:spcBef>
            </a:pPr>
            <a:r>
              <a:rPr lang="en-US" sz="2800" dirty="0" smtClean="0">
                <a:latin typeface="Tahoma" pitchFamily="34" charset="0"/>
                <a:ea typeface="Tahoma" pitchFamily="34" charset="0"/>
                <a:cs typeface="Tahoma" pitchFamily="34" charset="0"/>
              </a:rPr>
              <a:t>Transliteration: </a:t>
            </a:r>
            <a:r>
              <a:rPr lang="en-US" sz="2800" dirty="0" err="1" smtClean="0">
                <a:latin typeface="Tahoma" pitchFamily="34" charset="0"/>
                <a:ea typeface="Tahoma" pitchFamily="34" charset="0"/>
                <a:cs typeface="Tahoma" pitchFamily="34" charset="0"/>
              </a:rPr>
              <a:t>biblos</a:t>
            </a:r>
            <a:endParaRPr lang="en-US" sz="2800" dirty="0" smtClean="0">
              <a:latin typeface="Tahoma" pitchFamily="34" charset="0"/>
              <a:ea typeface="Tahoma" pitchFamily="34" charset="0"/>
              <a:cs typeface="Tahoma" pitchFamily="34" charset="0"/>
            </a:endParaRPr>
          </a:p>
          <a:p>
            <a:pPr>
              <a:lnSpc>
                <a:spcPct val="95000"/>
              </a:lnSpc>
              <a:spcBef>
                <a:spcPts val="400"/>
              </a:spcBef>
            </a:pPr>
            <a:r>
              <a:rPr lang="en-US" sz="2800" dirty="0" smtClean="0">
                <a:latin typeface="Tahoma" pitchFamily="34" charset="0"/>
                <a:ea typeface="Tahoma" pitchFamily="34" charset="0"/>
                <a:cs typeface="Tahoma" pitchFamily="34" charset="0"/>
              </a:rPr>
              <a:t>Phonetic Pronunciation: </a:t>
            </a:r>
            <a:r>
              <a:rPr lang="en-US" sz="2800" dirty="0" smtClean="0">
                <a:latin typeface="Tahoma" pitchFamily="34" charset="0"/>
                <a:ea typeface="Tahoma" pitchFamily="34" charset="0"/>
                <a:cs typeface="Tahoma" pitchFamily="34" charset="0"/>
                <a:hlinkClick r:id="rId2"/>
              </a:rPr>
              <a:t>bib'-los</a:t>
            </a:r>
            <a:endParaRPr lang="en-US" sz="2800" dirty="0" smtClean="0">
              <a:latin typeface="Tahoma" pitchFamily="34" charset="0"/>
              <a:ea typeface="Tahoma" pitchFamily="34" charset="0"/>
              <a:cs typeface="Tahoma" pitchFamily="34" charset="0"/>
            </a:endParaRPr>
          </a:p>
          <a:p>
            <a:pPr>
              <a:lnSpc>
                <a:spcPct val="95000"/>
              </a:lnSpc>
              <a:spcBef>
                <a:spcPts val="400"/>
              </a:spcBef>
            </a:pPr>
            <a:r>
              <a:rPr lang="en-US" sz="2800" dirty="0" smtClean="0">
                <a:latin typeface="Tahoma" pitchFamily="34" charset="0"/>
                <a:ea typeface="Tahoma" pitchFamily="34" charset="0"/>
                <a:cs typeface="Tahoma" pitchFamily="34" charset="0"/>
              </a:rPr>
              <a:t>Root: primitive root</a:t>
            </a:r>
          </a:p>
          <a:p>
            <a:pPr>
              <a:lnSpc>
                <a:spcPct val="95000"/>
              </a:lnSpc>
              <a:spcBef>
                <a:spcPts val="400"/>
              </a:spcBef>
            </a:pPr>
            <a:r>
              <a:rPr lang="en-US" sz="2800" dirty="0" smtClean="0">
                <a:latin typeface="Tahoma" pitchFamily="34" charset="0"/>
                <a:ea typeface="Tahoma" pitchFamily="34" charset="0"/>
                <a:cs typeface="Tahoma" pitchFamily="34" charset="0"/>
              </a:rPr>
              <a:t>Cross Reference: TDNT - 1:615,106</a:t>
            </a:r>
          </a:p>
          <a:p>
            <a:pPr>
              <a:lnSpc>
                <a:spcPct val="95000"/>
              </a:lnSpc>
              <a:spcBef>
                <a:spcPts val="400"/>
              </a:spcBef>
            </a:pPr>
            <a:r>
              <a:rPr lang="en-US" sz="2800" dirty="0" smtClean="0">
                <a:latin typeface="Tahoma" pitchFamily="34" charset="0"/>
                <a:ea typeface="Tahoma" pitchFamily="34" charset="0"/>
                <a:cs typeface="Tahoma" pitchFamily="34" charset="0"/>
              </a:rPr>
              <a:t>Part of Speech: n </a:t>
            </a:r>
            <a:r>
              <a:rPr lang="en-US" sz="2800" dirty="0" err="1" smtClean="0">
                <a:latin typeface="Tahoma" pitchFamily="34" charset="0"/>
                <a:ea typeface="Tahoma" pitchFamily="34" charset="0"/>
                <a:cs typeface="Tahoma" pitchFamily="34" charset="0"/>
              </a:rPr>
              <a:t>n</a:t>
            </a:r>
            <a:endParaRPr lang="en-US" sz="2800" dirty="0" smtClean="0">
              <a:latin typeface="Tahoma" pitchFamily="34" charset="0"/>
              <a:ea typeface="Tahoma" pitchFamily="34" charset="0"/>
              <a:cs typeface="Tahoma" pitchFamily="34" charset="0"/>
            </a:endParaRPr>
          </a:p>
          <a:p>
            <a:pPr>
              <a:lnSpc>
                <a:spcPct val="90000"/>
              </a:lnSpc>
              <a:spcBef>
                <a:spcPts val="400"/>
              </a:spcBef>
            </a:pPr>
            <a:r>
              <a:rPr lang="en-US" sz="2800" dirty="0" smtClean="0">
                <a:latin typeface="Tahoma" pitchFamily="34" charset="0"/>
                <a:ea typeface="Tahoma" pitchFamily="34" charset="0"/>
                <a:cs typeface="Tahoma" pitchFamily="34" charset="0"/>
              </a:rPr>
              <a:t>Vine's Words: </a:t>
            </a:r>
            <a:r>
              <a:rPr lang="en-US" sz="2800" dirty="0" smtClean="0">
                <a:latin typeface="Tahoma" pitchFamily="34" charset="0"/>
                <a:ea typeface="Tahoma" pitchFamily="34" charset="0"/>
                <a:cs typeface="Tahoma" pitchFamily="34" charset="0"/>
                <a:hlinkClick r:id="rId3"/>
              </a:rPr>
              <a:t>Book</a:t>
            </a:r>
            <a:endParaRPr lang="en-US" sz="2800" dirty="0" smtClean="0">
              <a:latin typeface="Tahoma" pitchFamily="34" charset="0"/>
              <a:ea typeface="Tahoma" pitchFamily="34" charset="0"/>
              <a:cs typeface="Tahoma" pitchFamily="34" charset="0"/>
            </a:endParaRPr>
          </a:p>
          <a:p>
            <a:pPr>
              <a:lnSpc>
                <a:spcPct val="90000"/>
              </a:lnSpc>
            </a:pPr>
            <a:r>
              <a:rPr lang="en-US" sz="2800" dirty="0" smtClean="0">
                <a:solidFill>
                  <a:srgbClr val="FFFF00"/>
                </a:solidFill>
                <a:latin typeface="Tahoma" pitchFamily="34" charset="0"/>
                <a:ea typeface="Tahoma" pitchFamily="34" charset="0"/>
                <a:cs typeface="Tahoma" pitchFamily="34" charset="0"/>
              </a:rPr>
              <a:t>Usage Notes:</a:t>
            </a:r>
          </a:p>
          <a:p>
            <a:pPr>
              <a:lnSpc>
                <a:spcPct val="90000"/>
              </a:lnSpc>
            </a:pPr>
            <a:r>
              <a:rPr lang="en-US" sz="2800" dirty="0" smtClean="0">
                <a:latin typeface="Tahoma" pitchFamily="34" charset="0"/>
                <a:ea typeface="Tahoma" pitchFamily="34" charset="0"/>
                <a:cs typeface="Tahoma" pitchFamily="34" charset="0"/>
              </a:rPr>
              <a:t>English Words used in KJV:[Total Count: 13] </a:t>
            </a:r>
          </a:p>
          <a:p>
            <a:pPr>
              <a:lnSpc>
                <a:spcPct val="90000"/>
              </a:lnSpc>
            </a:pPr>
            <a:r>
              <a:rPr lang="en-US" sz="2800" dirty="0" smtClean="0">
                <a:latin typeface="Tahoma" pitchFamily="34" charset="0"/>
                <a:ea typeface="Tahoma" pitchFamily="34" charset="0"/>
                <a:cs typeface="Tahoma" pitchFamily="34" charset="0"/>
              </a:rPr>
              <a:t>properly the inner </a:t>
            </a:r>
            <a:r>
              <a:rPr lang="en-US" sz="2800" i="1" dirty="0" smtClean="0">
                <a:latin typeface="Tahoma" pitchFamily="34" charset="0"/>
                <a:ea typeface="Tahoma" pitchFamily="34" charset="0"/>
                <a:cs typeface="Tahoma" pitchFamily="34" charset="0"/>
              </a:rPr>
              <a:t>bark</a:t>
            </a:r>
            <a:r>
              <a:rPr lang="en-US" sz="2800" dirty="0" smtClean="0">
                <a:latin typeface="Tahoma" pitchFamily="34" charset="0"/>
                <a:ea typeface="Tahoma" pitchFamily="34" charset="0"/>
                <a:cs typeface="Tahoma" pitchFamily="34" charset="0"/>
              </a:rPr>
              <a:t> of the papyrus plant, i.e. (by implication) a </a:t>
            </a:r>
            <a:r>
              <a:rPr lang="en-US" sz="2800" i="1" dirty="0" smtClean="0">
                <a:latin typeface="Tahoma" pitchFamily="34" charset="0"/>
                <a:ea typeface="Tahoma" pitchFamily="34" charset="0"/>
                <a:cs typeface="Tahoma" pitchFamily="34" charset="0"/>
              </a:rPr>
              <a:t>sheet</a:t>
            </a:r>
            <a:r>
              <a:rPr lang="en-US" sz="2800" dirty="0" smtClean="0">
                <a:latin typeface="Tahoma" pitchFamily="34" charset="0"/>
                <a:ea typeface="Tahoma" pitchFamily="34" charset="0"/>
                <a:cs typeface="Tahoma" pitchFamily="34" charset="0"/>
              </a:rPr>
              <a:t> or </a:t>
            </a:r>
            <a:r>
              <a:rPr lang="en-US" sz="2800" i="1" dirty="0" smtClean="0">
                <a:latin typeface="Tahoma" pitchFamily="34" charset="0"/>
                <a:ea typeface="Tahoma" pitchFamily="34" charset="0"/>
                <a:cs typeface="Tahoma" pitchFamily="34" charset="0"/>
              </a:rPr>
              <a:t>scroll</a:t>
            </a:r>
            <a:r>
              <a:rPr lang="en-US" sz="2800" dirty="0" smtClean="0">
                <a:latin typeface="Tahoma" pitchFamily="34" charset="0"/>
                <a:ea typeface="Tahoma" pitchFamily="34" charset="0"/>
                <a:cs typeface="Tahoma" pitchFamily="34" charset="0"/>
              </a:rPr>
              <a:t> of writing: a book.</a:t>
            </a:r>
          </a:p>
        </p:txBody>
      </p:sp>
      <p:sp>
        <p:nvSpPr>
          <p:cNvPr id="3" name="Title 2"/>
          <p:cNvSpPr>
            <a:spLocks noGrp="1"/>
          </p:cNvSpPr>
          <p:nvPr>
            <p:ph type="title"/>
          </p:nvPr>
        </p:nvSpPr>
        <p:spPr>
          <a:xfrm>
            <a:off x="381000" y="0"/>
            <a:ext cx="8229600" cy="838200"/>
          </a:xfrm>
        </p:spPr>
        <p:txBody>
          <a:bodyPr/>
          <a:lstStyle/>
          <a:p>
            <a:pPr algn="ctr"/>
            <a:r>
              <a:rPr lang="en-US" dirty="0" smtClean="0">
                <a:latin typeface="Tahoma" pitchFamily="34" charset="0"/>
                <a:ea typeface="Tahoma" pitchFamily="34" charset="0"/>
                <a:cs typeface="Tahoma" pitchFamily="34" charset="0"/>
              </a:rPr>
              <a:t>BASIC DEFINITIONS</a:t>
            </a:r>
            <a:endParaRPr lang="en-US" dirty="0">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5"/>
          </p:nvPr>
        </p:nvSpPr>
        <p:spPr/>
        <p:txBody>
          <a:bodyPr/>
          <a:lstStyle/>
          <a:p>
            <a:fld id="{065CC7CC-9272-4A09-9ABD-2B9726FF2212}"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66800"/>
            <a:ext cx="8991600" cy="5791200"/>
          </a:xfrm>
        </p:spPr>
        <p:txBody>
          <a:bodyPr>
            <a:normAutofit/>
          </a:bodyPr>
          <a:lstStyle/>
          <a:p>
            <a:r>
              <a:rPr lang="en-US" sz="2800" dirty="0" smtClean="0">
                <a:latin typeface="Tahoma" pitchFamily="34" charset="0"/>
                <a:ea typeface="Tahoma" pitchFamily="34" charset="0"/>
                <a:cs typeface="Tahoma" pitchFamily="34" charset="0"/>
              </a:rPr>
              <a:t>There are three main systems that number lemmas; a lemma is the basic dictionary form of the word you are researching:</a:t>
            </a:r>
          </a:p>
          <a:p>
            <a:r>
              <a:rPr lang="en-US" sz="2800" dirty="0" err="1" smtClean="0">
                <a:solidFill>
                  <a:srgbClr val="FFFF00"/>
                </a:solidFill>
                <a:latin typeface="Tahoma" pitchFamily="34" charset="0"/>
                <a:ea typeface="Tahoma" pitchFamily="34" charset="0"/>
                <a:cs typeface="Tahoma" pitchFamily="34" charset="0"/>
              </a:rPr>
              <a:t>Strongs</a:t>
            </a:r>
            <a:r>
              <a:rPr lang="en-US" sz="2800" dirty="0" smtClean="0">
                <a:latin typeface="Tahoma" pitchFamily="34" charset="0"/>
                <a:ea typeface="Tahoma" pitchFamily="34" charset="0"/>
                <a:cs typeface="Tahoma" pitchFamily="34" charset="0"/>
              </a:rPr>
              <a:t> (NASB, ESV, HCSB)</a:t>
            </a:r>
          </a:p>
          <a:p>
            <a:r>
              <a:rPr lang="en-US" sz="2800" dirty="0" err="1" smtClean="0">
                <a:solidFill>
                  <a:srgbClr val="FFFF00"/>
                </a:solidFill>
                <a:latin typeface="Tahoma" pitchFamily="34" charset="0"/>
                <a:ea typeface="Tahoma" pitchFamily="34" charset="0"/>
                <a:cs typeface="Tahoma" pitchFamily="34" charset="0"/>
              </a:rPr>
              <a:t>Louw-Nida</a:t>
            </a:r>
            <a:r>
              <a:rPr lang="en-US" sz="2800" dirty="0" smtClean="0">
                <a:latin typeface="Tahoma" pitchFamily="34" charset="0"/>
                <a:ea typeface="Tahoma" pitchFamily="34" charset="0"/>
                <a:cs typeface="Tahoma" pitchFamily="34" charset="0"/>
              </a:rPr>
              <a:t> (Logos software)</a:t>
            </a:r>
          </a:p>
          <a:p>
            <a:r>
              <a:rPr lang="en-US" sz="2800" dirty="0" err="1" smtClean="0">
                <a:solidFill>
                  <a:srgbClr val="FFFF00"/>
                </a:solidFill>
                <a:latin typeface="Tahoma" pitchFamily="34" charset="0"/>
                <a:ea typeface="Tahoma" pitchFamily="34" charset="0"/>
                <a:cs typeface="Tahoma" pitchFamily="34" charset="0"/>
              </a:rPr>
              <a:t>Goodrick</a:t>
            </a:r>
            <a:r>
              <a:rPr lang="en-US" sz="2800" dirty="0" smtClean="0">
                <a:solidFill>
                  <a:srgbClr val="FFFF00"/>
                </a:solidFill>
                <a:latin typeface="Tahoma" pitchFamily="34" charset="0"/>
                <a:ea typeface="Tahoma" pitchFamily="34" charset="0"/>
                <a:cs typeface="Tahoma" pitchFamily="34" charset="0"/>
              </a:rPr>
              <a:t>/</a:t>
            </a:r>
            <a:r>
              <a:rPr lang="en-US" sz="2800" dirty="0" err="1" smtClean="0">
                <a:solidFill>
                  <a:srgbClr val="FFFF00"/>
                </a:solidFill>
                <a:latin typeface="Tahoma" pitchFamily="34" charset="0"/>
                <a:ea typeface="Tahoma" pitchFamily="34" charset="0"/>
                <a:cs typeface="Tahoma" pitchFamily="34" charset="0"/>
              </a:rPr>
              <a:t>Kohlenberger</a:t>
            </a:r>
            <a:r>
              <a:rPr lang="en-US" sz="2800" dirty="0" smtClean="0">
                <a:latin typeface="Tahoma" pitchFamily="34" charset="0"/>
                <a:ea typeface="Tahoma" pitchFamily="34" charset="0"/>
                <a:cs typeface="Tahoma" pitchFamily="34" charset="0"/>
              </a:rPr>
              <a:t> (NIV/</a:t>
            </a:r>
            <a:r>
              <a:rPr lang="en-US" sz="2800" dirty="0" err="1" smtClean="0">
                <a:latin typeface="Tahoma" pitchFamily="34" charset="0"/>
                <a:ea typeface="Tahoma" pitchFamily="34" charset="0"/>
                <a:cs typeface="Tahoma" pitchFamily="34" charset="0"/>
              </a:rPr>
              <a:t>Laridian</a:t>
            </a:r>
            <a:r>
              <a:rPr lang="en-US" sz="2800" dirty="0" smtClean="0">
                <a:latin typeface="Tahoma" pitchFamily="34" charset="0"/>
                <a:ea typeface="Tahoma" pitchFamily="34" charset="0"/>
                <a:cs typeface="Tahoma" pitchFamily="34" charset="0"/>
              </a:rPr>
              <a:t> software)</a:t>
            </a:r>
          </a:p>
          <a:p>
            <a:r>
              <a:rPr lang="en-US" sz="2800" dirty="0" smtClean="0">
                <a:latin typeface="Tahoma" pitchFamily="34" charset="0"/>
                <a:ea typeface="Tahoma" pitchFamily="34" charset="0"/>
                <a:cs typeface="Tahoma" pitchFamily="34" charset="0"/>
              </a:rPr>
              <a:t>You will choose your Bible translation and concordance and dictionary based on the numbering system you</a:t>
            </a:r>
            <a:r>
              <a:rPr lang="en-US" sz="2800" dirty="0">
                <a:latin typeface="Tahoma" pitchFamily="34" charset="0"/>
                <a:ea typeface="Tahoma" pitchFamily="34" charset="0"/>
                <a:cs typeface="Tahoma" pitchFamily="34" charset="0"/>
              </a:rPr>
              <a:t> </a:t>
            </a:r>
            <a:r>
              <a:rPr lang="en-US" sz="2800" dirty="0" smtClean="0">
                <a:latin typeface="Tahoma" pitchFamily="34" charset="0"/>
                <a:ea typeface="Tahoma" pitchFamily="34" charset="0"/>
                <a:cs typeface="Tahoma" pitchFamily="34" charset="0"/>
              </a:rPr>
              <a:t>are using or are required to use</a:t>
            </a:r>
          </a:p>
          <a:p>
            <a:r>
              <a:rPr lang="en-US" sz="2800" dirty="0" smtClean="0">
                <a:latin typeface="Tahoma" pitchFamily="34" charset="0"/>
                <a:ea typeface="Tahoma" pitchFamily="34" charset="0"/>
                <a:cs typeface="Tahoma" pitchFamily="34" charset="0"/>
              </a:rPr>
              <a:t>This is less of a problem when you are using a program and have multiple Bibles and tools downloaded</a:t>
            </a:r>
          </a:p>
        </p:txBody>
      </p:sp>
      <p:sp>
        <p:nvSpPr>
          <p:cNvPr id="3" name="Title 2"/>
          <p:cNvSpPr>
            <a:spLocks noGrp="1"/>
          </p:cNvSpPr>
          <p:nvPr>
            <p:ph type="title"/>
          </p:nvPr>
        </p:nvSpPr>
        <p:spPr>
          <a:xfrm>
            <a:off x="457200" y="152400"/>
            <a:ext cx="8229600" cy="914400"/>
          </a:xfrm>
        </p:spPr>
        <p:txBody>
          <a:bodyPr/>
          <a:lstStyle/>
          <a:p>
            <a:pPr algn="ctr"/>
            <a:r>
              <a:rPr lang="en-US" dirty="0" smtClean="0">
                <a:latin typeface="Tahoma" pitchFamily="34" charset="0"/>
                <a:ea typeface="Tahoma" pitchFamily="34" charset="0"/>
                <a:cs typeface="Tahoma" pitchFamily="34" charset="0"/>
              </a:rPr>
              <a:t>NUMBERING SYSTEMS</a:t>
            </a:r>
            <a:endParaRPr lang="en-US" dirty="0">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5"/>
          </p:nvPr>
        </p:nvSpPr>
        <p:spPr/>
        <p:txBody>
          <a:bodyPr/>
          <a:lstStyle/>
          <a:p>
            <a:fld id="{065CC7CC-9272-4A09-9ABD-2B9726FF2212}"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763000" cy="5181600"/>
          </a:xfrm>
        </p:spPr>
        <p:txBody>
          <a:bodyPr>
            <a:normAutofit fontScale="92500" lnSpcReduction="20000"/>
          </a:bodyPr>
          <a:lstStyle/>
          <a:p>
            <a:r>
              <a:rPr lang="en-US" sz="3000" dirty="0" smtClean="0">
                <a:latin typeface="Tahoma" pitchFamily="34" charset="0"/>
                <a:ea typeface="Tahoma" pitchFamily="34" charset="0"/>
                <a:cs typeface="Tahoma" pitchFamily="34" charset="0"/>
              </a:rPr>
              <a:t>Known as the TDNT or “</a:t>
            </a:r>
            <a:r>
              <a:rPr lang="en-US" sz="3000" dirty="0" err="1" smtClean="0">
                <a:latin typeface="Tahoma" pitchFamily="34" charset="0"/>
                <a:ea typeface="Tahoma" pitchFamily="34" charset="0"/>
                <a:cs typeface="Tahoma" pitchFamily="34" charset="0"/>
              </a:rPr>
              <a:t>Kittel</a:t>
            </a:r>
            <a:r>
              <a:rPr lang="en-US" sz="3000" dirty="0" smtClean="0">
                <a:latin typeface="Tahoma" pitchFamily="34" charset="0"/>
                <a:ea typeface="Tahoma" pitchFamily="34" charset="0"/>
                <a:cs typeface="Tahoma" pitchFamily="34" charset="0"/>
              </a:rPr>
              <a:t>”</a:t>
            </a:r>
          </a:p>
          <a:p>
            <a:r>
              <a:rPr lang="en-US" sz="3000" dirty="0" smtClean="0">
                <a:latin typeface="Tahoma" pitchFamily="34" charset="0"/>
                <a:ea typeface="Tahoma" pitchFamily="34" charset="0"/>
                <a:cs typeface="Tahoma" pitchFamily="34" charset="0"/>
              </a:rPr>
              <a:t>10 volumes;</a:t>
            </a:r>
            <a:r>
              <a:rPr lang="en-US" sz="3000" spc="-150" dirty="0" smtClean="0">
                <a:latin typeface="Tahoma" pitchFamily="34" charset="0"/>
                <a:ea typeface="Tahoma" pitchFamily="34" charset="0"/>
                <a:cs typeface="Tahoma" pitchFamily="34" charset="0"/>
              </a:rPr>
              <a:t> Abridged </a:t>
            </a:r>
            <a:r>
              <a:rPr lang="en-US" sz="3000" dirty="0" smtClean="0">
                <a:latin typeface="Tahoma" pitchFamily="34" charset="0"/>
                <a:ea typeface="Tahoma" pitchFamily="34" charset="0"/>
                <a:cs typeface="Tahoma" pitchFamily="34" charset="0"/>
              </a:rPr>
              <a:t>, Little Kittle                            comes/several software programs </a:t>
            </a:r>
          </a:p>
          <a:p>
            <a:pPr>
              <a:buNone/>
            </a:pPr>
            <a:endParaRPr lang="en-US" sz="2800" dirty="0" smtClean="0">
              <a:latin typeface="Tahoma" pitchFamily="34" charset="0"/>
              <a:ea typeface="Tahoma" pitchFamily="34" charset="0"/>
              <a:cs typeface="Tahoma" pitchFamily="34" charset="0"/>
            </a:endParaRPr>
          </a:p>
          <a:p>
            <a:pPr>
              <a:lnSpc>
                <a:spcPct val="108000"/>
              </a:lnSpc>
              <a:spcBef>
                <a:spcPts val="200"/>
              </a:spcBef>
            </a:pPr>
            <a:r>
              <a:rPr lang="en-US" sz="3000" dirty="0" smtClean="0">
                <a:latin typeface="Tahoma" pitchFamily="34" charset="0"/>
                <a:ea typeface="Tahoma" pitchFamily="34" charset="0"/>
                <a:cs typeface="Tahoma" pitchFamily="34" charset="0"/>
              </a:rPr>
              <a:t>Treats more than 2,300 theologically significant New Testament words, including the more important prepositions and numbers as well as many proper names from the Old Testament. Presenting the words in the order of the </a:t>
            </a:r>
            <a:r>
              <a:rPr lang="en-US" sz="3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Greek</a:t>
            </a:r>
            <a:r>
              <a:rPr lang="en-US" sz="3000" dirty="0" smtClean="0">
                <a:latin typeface="Tahoma" pitchFamily="34" charset="0"/>
                <a:ea typeface="Tahoma" pitchFamily="34" charset="0"/>
                <a:cs typeface="Tahoma" pitchFamily="34" charset="0"/>
              </a:rPr>
              <a:t> alphabet,</a:t>
            </a:r>
            <a:r>
              <a:rPr lang="en-US" sz="3000" i="1" dirty="0" smtClean="0">
                <a:latin typeface="Tahoma" pitchFamily="34" charset="0"/>
                <a:ea typeface="Tahoma" pitchFamily="34" charset="0"/>
                <a:cs typeface="Tahoma" pitchFamily="34" charset="0"/>
              </a:rPr>
              <a:t> TDNT </a:t>
            </a:r>
            <a:r>
              <a:rPr lang="en-US" sz="3000" dirty="0" smtClean="0">
                <a:latin typeface="Tahoma" pitchFamily="34" charset="0"/>
                <a:ea typeface="Tahoma" pitchFamily="34" charset="0"/>
                <a:cs typeface="Tahoma" pitchFamily="34" charset="0"/>
              </a:rPr>
              <a:t>typically discusses the following for each word: its secular Greek background, its role in the Old Testament, its use in </a:t>
            </a:r>
            <a:r>
              <a:rPr lang="en-US" sz="3000" dirty="0" err="1" smtClean="0">
                <a:latin typeface="Tahoma" pitchFamily="34" charset="0"/>
                <a:ea typeface="Tahoma" pitchFamily="34" charset="0"/>
                <a:cs typeface="Tahoma" pitchFamily="34" charset="0"/>
              </a:rPr>
              <a:t>extrabiblical</a:t>
            </a:r>
            <a:r>
              <a:rPr lang="en-US" sz="3000" dirty="0" smtClean="0">
                <a:latin typeface="Tahoma" pitchFamily="34" charset="0"/>
                <a:ea typeface="Tahoma" pitchFamily="34" charset="0"/>
                <a:cs typeface="Tahoma" pitchFamily="34" charset="0"/>
              </a:rPr>
              <a:t> Jewish literature, and its varied uses in the New Testament.</a:t>
            </a:r>
          </a:p>
          <a:p>
            <a:pPr>
              <a:lnSpc>
                <a:spcPct val="108000"/>
              </a:lnSpc>
              <a:spcBef>
                <a:spcPts val="200"/>
              </a:spcBef>
            </a:pPr>
            <a:endParaRPr lang="en-US" sz="3000" dirty="0" smtClean="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ctr"/>
            <a:r>
              <a:rPr lang="en-US" dirty="0" smtClean="0">
                <a:latin typeface="Tahoma" pitchFamily="34" charset="0"/>
                <a:ea typeface="Tahoma" pitchFamily="34" charset="0"/>
                <a:cs typeface="Tahoma" pitchFamily="34" charset="0"/>
              </a:rPr>
              <a:t>THEOLOGICAL DICTIONARY OF</a:t>
            </a:r>
            <a:br>
              <a:rPr lang="en-US" dirty="0" smtClean="0">
                <a:latin typeface="Tahoma" pitchFamily="34" charset="0"/>
                <a:ea typeface="Tahoma" pitchFamily="34" charset="0"/>
                <a:cs typeface="Tahoma" pitchFamily="34" charset="0"/>
              </a:rPr>
            </a:br>
            <a:r>
              <a:rPr lang="en-US" dirty="0" smtClean="0">
                <a:latin typeface="Tahoma" pitchFamily="34" charset="0"/>
                <a:ea typeface="Tahoma" pitchFamily="34" charset="0"/>
                <a:cs typeface="Tahoma" pitchFamily="34" charset="0"/>
              </a:rPr>
              <a:t>THE NEW TESTAMENT</a:t>
            </a:r>
            <a:endParaRPr lang="en-US" dirty="0">
              <a:latin typeface="Tahoma" pitchFamily="34" charset="0"/>
              <a:ea typeface="Tahoma" pitchFamily="34" charset="0"/>
              <a:cs typeface="Tahoma" pitchFamily="34" charset="0"/>
            </a:endParaRPr>
          </a:p>
        </p:txBody>
      </p:sp>
      <p:pic>
        <p:nvPicPr>
          <p:cNvPr id="1031" name="Picture 7"/>
          <p:cNvPicPr>
            <a:picLocks noChangeAspect="1" noChangeArrowheads="1"/>
          </p:cNvPicPr>
          <p:nvPr/>
        </p:nvPicPr>
        <p:blipFill>
          <a:blip r:embed="rId2" cstate="print"/>
          <a:srcRect/>
          <a:stretch>
            <a:fillRect/>
          </a:stretch>
        </p:blipFill>
        <p:spPr bwMode="auto">
          <a:xfrm>
            <a:off x="6096000" y="1295400"/>
            <a:ext cx="2514600" cy="1610988"/>
          </a:xfrm>
          <a:prstGeom prst="rect">
            <a:avLst/>
          </a:prstGeom>
          <a:noFill/>
          <a:ln w="9525">
            <a:noFill/>
            <a:miter lim="800000"/>
            <a:headEnd/>
            <a:tailEnd/>
          </a:ln>
        </p:spPr>
      </p:pic>
      <p:sp>
        <p:nvSpPr>
          <p:cNvPr id="6" name="Slide Number Placeholder 5"/>
          <p:cNvSpPr>
            <a:spLocks noGrp="1"/>
          </p:cNvSpPr>
          <p:nvPr>
            <p:ph type="sldNum" sz="quarter" idx="15"/>
          </p:nvPr>
        </p:nvSpPr>
        <p:spPr/>
        <p:txBody>
          <a:bodyPr/>
          <a:lstStyle/>
          <a:p>
            <a:fld id="{065CC7CC-9272-4A09-9ABD-2B9726FF2212}"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763000" cy="5257800"/>
          </a:xfrm>
        </p:spPr>
        <p:txBody>
          <a:bodyPr>
            <a:noAutofit/>
          </a:bodyPr>
          <a:lstStyle/>
          <a:p>
            <a:r>
              <a:rPr lang="en-US" sz="2800" dirty="0" smtClean="0">
                <a:latin typeface="Tahoma" pitchFamily="34" charset="0"/>
                <a:ea typeface="Tahoma" pitchFamily="34" charset="0"/>
                <a:cs typeface="Tahoma" pitchFamily="34" charset="0"/>
              </a:rPr>
              <a:t>One or Two volumes</a:t>
            </a:r>
          </a:p>
          <a:p>
            <a:r>
              <a:rPr lang="en-US" sz="2800" dirty="0" smtClean="0">
                <a:latin typeface="Tahoma" pitchFamily="34" charset="0"/>
                <a:ea typeface="Tahoma" pitchFamily="34" charset="0"/>
                <a:cs typeface="Tahoma" pitchFamily="34" charset="0"/>
              </a:rPr>
              <a:t>This extensive, scholarly work includes                             discussions of every Hebrew word of                                    theologi</a:t>
            </a:r>
            <a:r>
              <a:rPr lang="en-US" sz="2800" spc="-150" dirty="0" smtClean="0">
                <a:latin typeface="Tahoma" pitchFamily="34" charset="0"/>
                <a:ea typeface="Tahoma" pitchFamily="34" charset="0"/>
                <a:cs typeface="Tahoma" pitchFamily="34" charset="0"/>
              </a:rPr>
              <a:t>cal </a:t>
            </a:r>
            <a:r>
              <a:rPr lang="en-US" sz="2800" dirty="0" smtClean="0">
                <a:latin typeface="Tahoma" pitchFamily="34" charset="0"/>
                <a:ea typeface="Tahoma" pitchFamily="34" charset="0"/>
                <a:cs typeface="Tahoma" pitchFamily="34" charset="0"/>
              </a:rPr>
              <a:t>significance </a:t>
            </a:r>
            <a:r>
              <a:rPr lang="en-US" sz="2800" spc="-150" dirty="0" smtClean="0">
                <a:latin typeface="Tahoma" pitchFamily="34" charset="0"/>
                <a:ea typeface="Tahoma" pitchFamily="34" charset="0"/>
                <a:cs typeface="Tahoma" pitchFamily="34" charset="0"/>
              </a:rPr>
              <a:t>in the Old </a:t>
            </a:r>
            <a:r>
              <a:rPr lang="en-US" sz="2800" dirty="0" smtClean="0">
                <a:latin typeface="Tahoma" pitchFamily="34" charset="0"/>
                <a:ea typeface="Tahoma" pitchFamily="34" charset="0"/>
                <a:cs typeface="Tahoma" pitchFamily="34" charset="0"/>
              </a:rPr>
              <a:t>Test</a:t>
            </a:r>
            <a:r>
              <a:rPr lang="en-US" sz="2800" spc="-150" dirty="0" smtClean="0">
                <a:latin typeface="Tahoma" pitchFamily="34" charset="0"/>
                <a:ea typeface="Tahoma" pitchFamily="34" charset="0"/>
                <a:cs typeface="Tahoma" pitchFamily="34" charset="0"/>
              </a:rPr>
              <a:t>ame</a:t>
            </a:r>
            <a:r>
              <a:rPr lang="en-US" sz="2800" dirty="0" smtClean="0">
                <a:latin typeface="Tahoma" pitchFamily="34" charset="0"/>
                <a:ea typeface="Tahoma" pitchFamily="34" charset="0"/>
                <a:cs typeface="Tahoma" pitchFamily="34" charset="0"/>
              </a:rPr>
              <a:t>nt                          plus brief definitions of all other words found                              in </a:t>
            </a:r>
            <a:r>
              <a:rPr lang="en-US" sz="280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Brown, Driver and Briggs Hebrew Lexicon</a:t>
            </a:r>
            <a:r>
              <a:rPr lang="en-US" sz="2800" i="1" dirty="0" smtClean="0">
                <a:latin typeface="Tahoma" pitchFamily="34" charset="0"/>
                <a:ea typeface="Tahoma" pitchFamily="34" charset="0"/>
                <a:cs typeface="Tahoma" pitchFamily="34" charset="0"/>
              </a:rPr>
              <a:t>.                                    </a:t>
            </a:r>
            <a:r>
              <a:rPr lang="en-US" sz="2800" dirty="0" smtClean="0">
                <a:latin typeface="Tahoma" pitchFamily="34" charset="0"/>
                <a:ea typeface="Tahoma" pitchFamily="34" charset="0"/>
                <a:cs typeface="Tahoma" pitchFamily="34" charset="0"/>
              </a:rPr>
              <a:t>Keyed to </a:t>
            </a:r>
            <a:r>
              <a:rPr lang="en-US" sz="280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Strong's Concordance</a:t>
            </a:r>
            <a:r>
              <a:rPr lang="en-US" sz="2800" i="1" dirty="0" smtClean="0">
                <a:latin typeface="Tahoma" pitchFamily="34" charset="0"/>
                <a:ea typeface="Tahoma" pitchFamily="34" charset="0"/>
                <a:cs typeface="Tahoma" pitchFamily="34" charset="0"/>
              </a:rPr>
              <a:t>, </a:t>
            </a:r>
            <a:r>
              <a:rPr lang="en-US" sz="2800" dirty="0" smtClean="0">
                <a:latin typeface="Tahoma" pitchFamily="34" charset="0"/>
                <a:ea typeface="Tahoma" pitchFamily="34" charset="0"/>
                <a:cs typeface="Tahoma" pitchFamily="34" charset="0"/>
              </a:rPr>
              <a:t>this book                                       has been a longtime favorite of Bible scholars</a:t>
            </a:r>
          </a:p>
          <a:p>
            <a:r>
              <a:rPr lang="en-US" sz="2800" dirty="0" smtClean="0">
                <a:latin typeface="Tahoma" pitchFamily="34" charset="0"/>
                <a:ea typeface="Tahoma" pitchFamily="34" charset="0"/>
                <a:cs typeface="Tahoma" pitchFamily="34" charset="0"/>
              </a:rPr>
              <a:t>Features: More than 1,400 articles written by 43 Old Testament scholars; 400 sub-entries giving definitions only; Special section of Aramaic words used in the Old Testament</a:t>
            </a:r>
            <a:br>
              <a:rPr lang="en-US" sz="2800" dirty="0" smtClean="0">
                <a:latin typeface="Tahoma" pitchFamily="34" charset="0"/>
                <a:ea typeface="Tahoma" pitchFamily="34" charset="0"/>
                <a:cs typeface="Tahoma" pitchFamily="34" charset="0"/>
              </a:rPr>
            </a:br>
            <a:endParaRPr lang="en-US" sz="2800" dirty="0" smtClean="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ctr"/>
            <a:r>
              <a:rPr lang="en-US" dirty="0" smtClean="0">
                <a:latin typeface="Tahoma" pitchFamily="34" charset="0"/>
                <a:ea typeface="Tahoma" pitchFamily="34" charset="0"/>
                <a:cs typeface="Tahoma" pitchFamily="34" charset="0"/>
              </a:rPr>
              <a:t>THEOLOGICAL WORDBOOK OF</a:t>
            </a:r>
            <a:br>
              <a:rPr lang="en-US" dirty="0" smtClean="0">
                <a:latin typeface="Tahoma" pitchFamily="34" charset="0"/>
                <a:ea typeface="Tahoma" pitchFamily="34" charset="0"/>
                <a:cs typeface="Tahoma" pitchFamily="34" charset="0"/>
              </a:rPr>
            </a:br>
            <a:r>
              <a:rPr lang="en-US" dirty="0" smtClean="0">
                <a:latin typeface="Tahoma" pitchFamily="34" charset="0"/>
                <a:ea typeface="Tahoma" pitchFamily="34" charset="0"/>
                <a:cs typeface="Tahoma" pitchFamily="34" charset="0"/>
              </a:rPr>
              <a:t>THE OLD TESTAMENT</a:t>
            </a:r>
            <a:endParaRPr lang="en-US" dirty="0">
              <a:latin typeface="Tahoma" pitchFamily="34" charset="0"/>
              <a:ea typeface="Tahoma" pitchFamily="34" charset="0"/>
              <a:cs typeface="Tahoma" pitchFamily="34" charset="0"/>
            </a:endParaRPr>
          </a:p>
        </p:txBody>
      </p:sp>
      <p:pic>
        <p:nvPicPr>
          <p:cNvPr id="2051" name="Picture 3"/>
          <p:cNvPicPr>
            <a:picLocks noChangeAspect="1" noChangeArrowheads="1"/>
          </p:cNvPicPr>
          <p:nvPr/>
        </p:nvPicPr>
        <p:blipFill>
          <a:blip r:embed="rId2" cstate="print"/>
          <a:srcRect/>
          <a:stretch>
            <a:fillRect/>
          </a:stretch>
        </p:blipFill>
        <p:spPr bwMode="auto">
          <a:xfrm>
            <a:off x="7239000" y="914400"/>
            <a:ext cx="1685925" cy="2266950"/>
          </a:xfrm>
          <a:prstGeom prst="rect">
            <a:avLst/>
          </a:prstGeom>
          <a:noFill/>
          <a:ln w="9525">
            <a:noFill/>
            <a:miter lim="800000"/>
            <a:headEnd/>
            <a:tailEnd/>
          </a:ln>
        </p:spPr>
      </p:pic>
      <p:sp>
        <p:nvSpPr>
          <p:cNvPr id="6" name="Slide Number Placeholder 5"/>
          <p:cNvSpPr>
            <a:spLocks noGrp="1"/>
          </p:cNvSpPr>
          <p:nvPr>
            <p:ph type="sldNum" sz="quarter" idx="15"/>
          </p:nvPr>
        </p:nvSpPr>
        <p:spPr/>
        <p:txBody>
          <a:bodyPr/>
          <a:lstStyle/>
          <a:p>
            <a:fld id="{065CC7CC-9272-4A09-9ABD-2B9726FF2212}"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686800" cy="5181600"/>
          </a:xfrm>
        </p:spPr>
        <p:txBody>
          <a:bodyPr>
            <a:normAutofit/>
          </a:bodyPr>
          <a:lstStyle/>
          <a:p>
            <a:r>
              <a:rPr lang="en-US" sz="2800" dirty="0" smtClean="0">
                <a:latin typeface="Tahoma" pitchFamily="34" charset="0"/>
                <a:ea typeface="Tahoma" pitchFamily="34" charset="0"/>
                <a:cs typeface="Tahoma" pitchFamily="34" charset="0"/>
              </a:rPr>
              <a:t>One volume</a:t>
            </a:r>
          </a:p>
          <a:p>
            <a:r>
              <a:rPr lang="en-US" sz="2800" dirty="0" smtClean="0">
                <a:latin typeface="Tahoma" pitchFamily="34" charset="0"/>
                <a:ea typeface="Tahoma" pitchFamily="34" charset="0"/>
                <a:cs typeface="Tahoma" pitchFamily="34" charset="0"/>
              </a:rPr>
              <a:t>Explore the idioms and nuances of                     the original text of the New Testament          without learning Greek! This detailed             study tool arranges every word by </a:t>
            </a:r>
            <a:r>
              <a:rPr lang="en-US" sz="2800" i="1" dirty="0" smtClean="0">
                <a:latin typeface="Tahoma" pitchFamily="34" charset="0"/>
                <a:ea typeface="Tahoma" pitchFamily="34" charset="0"/>
                <a:cs typeface="Tahoma" pitchFamily="34" charset="0"/>
              </a:rPr>
              <a:t>Strong's</a:t>
            </a:r>
            <a:r>
              <a:rPr lang="en-US" sz="2800" dirty="0" smtClean="0">
                <a:latin typeface="Tahoma" pitchFamily="34" charset="0"/>
                <a:ea typeface="Tahoma" pitchFamily="34" charset="0"/>
                <a:cs typeface="Tahoma" pitchFamily="34" charset="0"/>
              </a:rPr>
              <a:t>          numbering system. Each entry gives                   the word's derivation; history and etymology; an exegetical commentary; and synonyms and antonyms. Includes an English word index. </a:t>
            </a:r>
            <a:endParaRPr lang="en-US" sz="2800"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ctr"/>
            <a:r>
              <a:rPr lang="en-US" dirty="0" smtClean="0">
                <a:latin typeface="Tahoma" pitchFamily="34" charset="0"/>
                <a:ea typeface="Tahoma" pitchFamily="34" charset="0"/>
                <a:cs typeface="Tahoma" pitchFamily="34" charset="0"/>
              </a:rPr>
              <a:t>COMPLETE WORD STUDY DICTIONARY</a:t>
            </a:r>
            <a:endParaRPr lang="en-US" dirty="0">
              <a:latin typeface="Tahoma" pitchFamily="34" charset="0"/>
              <a:ea typeface="Tahoma" pitchFamily="34" charset="0"/>
              <a:cs typeface="Tahoma"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6858000" y="871928"/>
            <a:ext cx="2024634" cy="3319072"/>
          </a:xfrm>
          <a:prstGeom prst="rect">
            <a:avLst/>
          </a:prstGeom>
          <a:noFill/>
          <a:ln w="9525">
            <a:noFill/>
            <a:miter lim="800000"/>
            <a:headEnd/>
            <a:tailEnd/>
          </a:ln>
        </p:spPr>
      </p:pic>
      <p:sp>
        <p:nvSpPr>
          <p:cNvPr id="6" name="Slide Number Placeholder 5"/>
          <p:cNvSpPr>
            <a:spLocks noGrp="1"/>
          </p:cNvSpPr>
          <p:nvPr>
            <p:ph type="sldNum" sz="quarter" idx="15"/>
          </p:nvPr>
        </p:nvSpPr>
        <p:spPr/>
        <p:txBody>
          <a:bodyPr/>
          <a:lstStyle/>
          <a:p>
            <a:fld id="{065CC7CC-9272-4A09-9ABD-2B9726FF2212}"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17">
      <a:dk1>
        <a:sysClr val="windowText" lastClr="000000"/>
      </a:dk1>
      <a:lt1>
        <a:srgbClr val="EEECE1"/>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3848</TotalTime>
  <Words>1211</Words>
  <Application>Microsoft Office PowerPoint</Application>
  <PresentationFormat>On-screen Show (4:3)</PresentationFormat>
  <Paragraphs>91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Paper</vt:lpstr>
      <vt:lpstr>ADVANCED BIBLE STUDY Using Tools</vt:lpstr>
      <vt:lpstr>TRANSLATION</vt:lpstr>
      <vt:lpstr>BASIC DEFINITIONS</vt:lpstr>
      <vt:lpstr>BASIC DEFINITIONS</vt:lpstr>
      <vt:lpstr>BASIC DEFINITIONS</vt:lpstr>
      <vt:lpstr>NUMBERING SYSTEMS</vt:lpstr>
      <vt:lpstr>THEOLOGICAL DICTIONARY OF THE NEW TESTAMENT</vt:lpstr>
      <vt:lpstr>THEOLOGICAL WORDBOOK OF THE OLD TESTAMENT</vt:lpstr>
      <vt:lpstr>COMPLETE WORD STUDY DICTIONARY</vt:lpstr>
      <vt:lpstr>THEOLOGICAL DICTIONARY OF THE  OLD TESTAMENT (REV) 15 VOLUMES</vt:lpstr>
      <vt:lpstr>PRACTICAL WORD STUDIES IN THE NEW TESTAMENT</vt:lpstr>
      <vt:lpstr>VINE’S CONCISE DICTIONARY OF THE BIBLE</vt:lpstr>
      <vt:lpstr>THAYER’S GREEK- ENGLISH LEXICON</vt:lpstr>
      <vt:lpstr>VINCENTS WORD STUDIES IN THE NEW TESTAMENT</vt:lpstr>
      <vt:lpstr>BROWN-DRIVER-BRIGGS HEBREW-ENGLISH LEXICON</vt:lpstr>
      <vt:lpstr>WORD PICTURES IN THE NEW TESTAMENT</vt:lpstr>
      <vt:lpstr>THE BASICS</vt:lpstr>
    </vt:vector>
  </TitlesOfParts>
  <Company>Gower Rentals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BIBLE STUDY Using Tools</dc:title>
  <dc:creator>JoLynn Rees</dc:creator>
  <cp:lastModifiedBy>JoLynn Rees</cp:lastModifiedBy>
  <cp:revision>5</cp:revision>
  <dcterms:created xsi:type="dcterms:W3CDTF">2019-09-27T22:15:22Z</dcterms:created>
  <dcterms:modified xsi:type="dcterms:W3CDTF">2019-10-12T15:02:55Z</dcterms:modified>
</cp:coreProperties>
</file>